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diagrams/data72.xml" ContentType="application/vnd.openxmlformats-officedocument.drawingml.diagramData+xml"/>
  <Override PartName="/ppt/diagrams/layout72.xml" ContentType="application/vnd.openxmlformats-officedocument.drawingml.diagramLayout+xml"/>
  <Override PartName="/ppt/diagrams/quickStyle72.xml" ContentType="application/vnd.openxmlformats-officedocument.drawingml.diagramStyle+xml"/>
  <Override PartName="/ppt/diagrams/colors72.xml" ContentType="application/vnd.openxmlformats-officedocument.drawingml.diagramColors+xml"/>
  <Override PartName="/ppt/diagrams/drawing7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6204" r:id="rId2"/>
  </p:sldMasterIdLst>
  <p:notesMasterIdLst>
    <p:notesMasterId r:id="rId46"/>
  </p:notesMasterIdLst>
  <p:handoutMasterIdLst>
    <p:handoutMasterId r:id="rId47"/>
  </p:handoutMasterIdLst>
  <p:sldIdLst>
    <p:sldId id="284" r:id="rId3"/>
    <p:sldId id="625" r:id="rId4"/>
    <p:sldId id="613" r:id="rId5"/>
    <p:sldId id="614" r:id="rId6"/>
    <p:sldId id="504" r:id="rId7"/>
    <p:sldId id="629" r:id="rId8"/>
    <p:sldId id="510" r:id="rId9"/>
    <p:sldId id="512" r:id="rId10"/>
    <p:sldId id="511" r:id="rId11"/>
    <p:sldId id="551" r:id="rId12"/>
    <p:sldId id="624" r:id="rId13"/>
    <p:sldId id="598" r:id="rId14"/>
    <p:sldId id="597" r:id="rId15"/>
    <p:sldId id="562" r:id="rId16"/>
    <p:sldId id="563" r:id="rId17"/>
    <p:sldId id="595" r:id="rId18"/>
    <p:sldId id="593" r:id="rId19"/>
    <p:sldId id="618" r:id="rId20"/>
    <p:sldId id="619" r:id="rId21"/>
    <p:sldId id="498" r:id="rId22"/>
    <p:sldId id="621" r:id="rId23"/>
    <p:sldId id="622" r:id="rId24"/>
    <p:sldId id="564" r:id="rId25"/>
    <p:sldId id="521" r:id="rId26"/>
    <p:sldId id="594" r:id="rId27"/>
    <p:sldId id="600" r:id="rId28"/>
    <p:sldId id="602" r:id="rId29"/>
    <p:sldId id="601" r:id="rId30"/>
    <p:sldId id="628" r:id="rId31"/>
    <p:sldId id="627" r:id="rId32"/>
    <p:sldId id="611" r:id="rId33"/>
    <p:sldId id="603" r:id="rId34"/>
    <p:sldId id="596" r:id="rId35"/>
    <p:sldId id="604" r:id="rId36"/>
    <p:sldId id="605" r:id="rId37"/>
    <p:sldId id="606" r:id="rId38"/>
    <p:sldId id="630" r:id="rId39"/>
    <p:sldId id="626" r:id="rId40"/>
    <p:sldId id="506" r:id="rId41"/>
    <p:sldId id="550" r:id="rId42"/>
    <p:sldId id="615" r:id="rId43"/>
    <p:sldId id="623" r:id="rId44"/>
    <p:sldId id="533" r:id="rId45"/>
  </p:sldIdLst>
  <p:sldSz cx="9144000" cy="5143500" type="screen16x9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99"/>
    <a:srgbClr val="0033A7"/>
    <a:srgbClr val="009922"/>
    <a:srgbClr val="DFA021"/>
    <a:srgbClr val="B99B47"/>
    <a:srgbClr val="00CC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1787" autoAdjust="0"/>
  </p:normalViewPr>
  <p:slideViewPr>
    <p:cSldViewPr snapToGrid="0">
      <p:cViewPr>
        <p:scale>
          <a:sx n="110" d="100"/>
          <a:sy n="110" d="100"/>
        </p:scale>
        <p:origin x="-822" y="-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0-97B1-45AF-9078-C9669D14143C}"/>
              </c:ext>
            </c:extLst>
          </c:dPt>
          <c:dPt>
            <c:idx val="1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1-97B1-45AF-9078-C9669D14143C}"/>
              </c:ext>
            </c:extLst>
          </c:dPt>
          <c:dPt>
            <c:idx val="2"/>
            <c:bubble3D val="0"/>
            <c:explosion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02-97B1-45AF-9078-C9669D14143C}"/>
              </c:ext>
            </c:extLst>
          </c:dPt>
          <c:dPt>
            <c:idx val="3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3-97B1-45AF-9078-C9669D14143C}"/>
              </c:ext>
            </c:extLst>
          </c:dPt>
          <c:dPt>
            <c:idx val="4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4-97B1-45AF-9078-C9669D14143C}"/>
              </c:ext>
            </c:extLst>
          </c:dPt>
          <c:dPt>
            <c:idx val="5"/>
            <c:bubble3D val="0"/>
            <c:explosion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5-97B1-45AF-9078-C9669D14143C}"/>
              </c:ext>
            </c:extLst>
          </c:dPt>
          <c:dPt>
            <c:idx val="6"/>
            <c:bubble3D val="0"/>
            <c:explosion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6-97B1-45AF-9078-C9669D14143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дотацію обласному бюджету на виконання спільних заходів ооронного спрямування 476 млн. 368 тис.грн.</c:v>
                </c:pt>
                <c:pt idx="1">
                  <c:v>забезпечення належного стану укриттів 315 млн. 163 тис.грн.</c:v>
                </c:pt>
                <c:pt idx="2">
                  <c:v>підтримка підрозділів ДСНС та заходи цивільного захисту населення 101 млн. 552 тис.грн.</c:v>
                </c:pt>
                <c:pt idx="3">
                  <c:v>матеріальна допомога військовослужбовцям та сім'ям  військовослужбовців 53 млн. 548 тис.грн.</c:v>
                </c:pt>
                <c:pt idx="4">
                  <c:v>підтримка підрозділів ЗСУ, Нацгвардії та територіальної оборони 19 млн. 145 тис.грн.</c:v>
                </c:pt>
                <c:pt idx="5">
                  <c:v>підтримка правоохоронних органів 5 млн. 26 тис.грн</c:v>
                </c:pt>
                <c:pt idx="6">
                  <c:v>інше 20 млн. 800 тис.грн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476368</c:v>
                </c:pt>
                <c:pt idx="1">
                  <c:v>315163</c:v>
                </c:pt>
                <c:pt idx="2">
                  <c:v>101552</c:v>
                </c:pt>
                <c:pt idx="3">
                  <c:v>53548</c:v>
                </c:pt>
                <c:pt idx="4">
                  <c:v>19145</c:v>
                </c:pt>
                <c:pt idx="5">
                  <c:v>5026</c:v>
                </c:pt>
                <c:pt idx="6">
                  <c:v>20800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7B1-45AF-9078-C9669D14143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9953259599710418"/>
          <c:y val="1.0367133385240843E-2"/>
          <c:w val="0.38887265672108717"/>
          <c:h val="0.98963286661475913"/>
        </c:manualLayout>
      </c:layout>
      <c:overlay val="0"/>
      <c:txPr>
        <a:bodyPr/>
        <a:lstStyle/>
        <a:p>
          <a:pPr>
            <a:defRPr sz="11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84897-1780-4032-9D4B-3ADB1165B78C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C1BE5BD-0147-4CED-A0E0-C9D36ACBEFF5}">
      <dgm:prSet custT="1"/>
      <dgm:spPr/>
      <dgm:t>
        <a:bodyPr/>
        <a:lstStyle/>
        <a:p>
          <a:pPr algn="ctr" rtl="0"/>
          <a:r>
            <a:rPr lang="uk-UA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Запорізький район</a:t>
          </a:r>
          <a:endParaRPr lang="ru-RU" sz="3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809EF68-4FD4-4B1B-A3F6-00E1AFB236C8}" type="parTrans" cxnId="{DBFA2E1C-44F9-4A9C-9FE6-5892E2DFBE7F}">
      <dgm:prSet/>
      <dgm:spPr/>
      <dgm:t>
        <a:bodyPr/>
        <a:lstStyle/>
        <a:p>
          <a:endParaRPr lang="uk-UA"/>
        </a:p>
      </dgm:t>
    </dgm:pt>
    <dgm:pt modelId="{93FBBE80-FB93-4356-9878-CEA088E003C8}" type="sibTrans" cxnId="{DBFA2E1C-44F9-4A9C-9FE6-5892E2DFBE7F}">
      <dgm:prSet/>
      <dgm:spPr/>
      <dgm:t>
        <a:bodyPr/>
        <a:lstStyle/>
        <a:p>
          <a:endParaRPr lang="uk-UA"/>
        </a:p>
      </dgm:t>
    </dgm:pt>
    <dgm:pt modelId="{C7215ED5-89BC-42A2-A3DD-BCD5FBAA39FB}" type="pres">
      <dgm:prSet presAssocID="{72D84897-1780-4032-9D4B-3ADB1165B7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ECA414-418B-4D32-AFAE-AABEB5F523BE}" type="pres">
      <dgm:prSet presAssocID="{6C1BE5BD-0147-4CED-A0E0-C9D36ACBEFF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FA2E1C-44F9-4A9C-9FE6-5892E2DFBE7F}" srcId="{72D84897-1780-4032-9D4B-3ADB1165B78C}" destId="{6C1BE5BD-0147-4CED-A0E0-C9D36ACBEFF5}" srcOrd="0" destOrd="0" parTransId="{9809EF68-4FD4-4B1B-A3F6-00E1AFB236C8}" sibTransId="{93FBBE80-FB93-4356-9878-CEA088E003C8}"/>
    <dgm:cxn modelId="{2C2713E5-E879-4408-A194-18CE48B7F0F8}" type="presOf" srcId="{6C1BE5BD-0147-4CED-A0E0-C9D36ACBEFF5}" destId="{5CECA414-418B-4D32-AFAE-AABEB5F523BE}" srcOrd="0" destOrd="0" presId="urn:microsoft.com/office/officeart/2005/8/layout/vList2"/>
    <dgm:cxn modelId="{5D5D1EF0-197D-47AF-A731-2CC14ACC2D14}" type="presOf" srcId="{72D84897-1780-4032-9D4B-3ADB1165B78C}" destId="{C7215ED5-89BC-42A2-A3DD-BCD5FBAA39FB}" srcOrd="0" destOrd="0" presId="urn:microsoft.com/office/officeart/2005/8/layout/vList2"/>
    <dgm:cxn modelId="{0DBB6A58-1BFC-4B51-B77F-D6F4281B6AA1}" type="presParOf" srcId="{C7215ED5-89BC-42A2-A3DD-BCD5FBAA39FB}" destId="{5CECA414-418B-4D32-AFAE-AABEB5F52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D84897-1780-4032-9D4B-3ADB1165B78C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C1BE5BD-0147-4CED-A0E0-C9D36ACBEFF5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Запорізька районна державна адміністрація Запорізької області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809EF68-4FD4-4B1B-A3F6-00E1AFB236C8}" type="parTrans" cxnId="{DBFA2E1C-44F9-4A9C-9FE6-5892E2DFBE7F}">
      <dgm:prSet/>
      <dgm:spPr/>
      <dgm:t>
        <a:bodyPr/>
        <a:lstStyle/>
        <a:p>
          <a:endParaRPr lang="uk-UA"/>
        </a:p>
      </dgm:t>
    </dgm:pt>
    <dgm:pt modelId="{93FBBE80-FB93-4356-9878-CEA088E003C8}" type="sibTrans" cxnId="{DBFA2E1C-44F9-4A9C-9FE6-5892E2DFBE7F}">
      <dgm:prSet/>
      <dgm:spPr/>
      <dgm:t>
        <a:bodyPr/>
        <a:lstStyle/>
        <a:p>
          <a:endParaRPr lang="uk-UA"/>
        </a:p>
      </dgm:t>
    </dgm:pt>
    <dgm:pt modelId="{C7215ED5-89BC-42A2-A3DD-BCD5FBAA39FB}" type="pres">
      <dgm:prSet presAssocID="{72D84897-1780-4032-9D4B-3ADB1165B7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ECA414-418B-4D32-AFAE-AABEB5F523BE}" type="pres">
      <dgm:prSet presAssocID="{6C1BE5BD-0147-4CED-A0E0-C9D36ACBEFF5}" presName="parentText" presStyleLbl="node1" presStyleIdx="0" presStyleCnt="1" custLinFactNeighborX="-3999" custLinFactNeighborY="-251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FA2E1C-44F9-4A9C-9FE6-5892E2DFBE7F}" srcId="{72D84897-1780-4032-9D4B-3ADB1165B78C}" destId="{6C1BE5BD-0147-4CED-A0E0-C9D36ACBEFF5}" srcOrd="0" destOrd="0" parTransId="{9809EF68-4FD4-4B1B-A3F6-00E1AFB236C8}" sibTransId="{93FBBE80-FB93-4356-9878-CEA088E003C8}"/>
    <dgm:cxn modelId="{536795B0-9EAA-4A07-BBFA-8E4C99FF7645}" type="presOf" srcId="{6C1BE5BD-0147-4CED-A0E0-C9D36ACBEFF5}" destId="{5CECA414-418B-4D32-AFAE-AABEB5F523BE}" srcOrd="0" destOrd="0" presId="urn:microsoft.com/office/officeart/2005/8/layout/vList2"/>
    <dgm:cxn modelId="{A75BF102-052C-4C09-935A-3032340E8B8F}" type="presOf" srcId="{72D84897-1780-4032-9D4B-3ADB1165B78C}" destId="{C7215ED5-89BC-42A2-A3DD-BCD5FBAA39FB}" srcOrd="0" destOrd="0" presId="urn:microsoft.com/office/officeart/2005/8/layout/vList2"/>
    <dgm:cxn modelId="{013E57E9-92E1-4407-AE56-1D0937E83338}" type="presParOf" srcId="{C7215ED5-89BC-42A2-A3DD-BCD5FBAA39FB}" destId="{5CECA414-418B-4D32-AFAE-AABEB5F523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C3A66C-889E-47BA-82B9-0834579FA1D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A183473-ADCC-42B0-99AB-0D220749F166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Робота зі зверненнями громадян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77EDE6D-989D-4852-B523-446B70AEDD44}" type="parTrans" cxnId="{9220C1A2-B7B3-4A88-A5E6-D0E0C88AED19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D99CBCD2-2BD0-44ED-8A0C-3499D24CEA12}" type="sibTrans" cxnId="{9220C1A2-B7B3-4A88-A5E6-D0E0C88AED19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6ADE8584-0886-4F73-9509-86946779C78A}" type="pres">
      <dgm:prSet presAssocID="{BEC3A66C-889E-47BA-82B9-0834579FA1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E12195-1B2F-4BE3-B221-71357DBC5FE9}" type="pres">
      <dgm:prSet presAssocID="{4A183473-ADCC-42B0-99AB-0D220749F166}" presName="parentText" presStyleLbl="node1" presStyleIdx="0" presStyleCnt="1" custScaleX="100782" custScaleY="1514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2EB6BF-EBE9-41E2-A79C-892E99FDC5E9}" type="presOf" srcId="{BEC3A66C-889E-47BA-82B9-0834579FA1D9}" destId="{6ADE8584-0886-4F73-9509-86946779C78A}" srcOrd="0" destOrd="0" presId="urn:microsoft.com/office/officeart/2005/8/layout/vList2"/>
    <dgm:cxn modelId="{9220C1A2-B7B3-4A88-A5E6-D0E0C88AED19}" srcId="{BEC3A66C-889E-47BA-82B9-0834579FA1D9}" destId="{4A183473-ADCC-42B0-99AB-0D220749F166}" srcOrd="0" destOrd="0" parTransId="{377EDE6D-989D-4852-B523-446B70AEDD44}" sibTransId="{D99CBCD2-2BD0-44ED-8A0C-3499D24CEA12}"/>
    <dgm:cxn modelId="{A64A5699-C7DD-4169-9983-707AE03A6109}" type="presOf" srcId="{4A183473-ADCC-42B0-99AB-0D220749F166}" destId="{01E12195-1B2F-4BE3-B221-71357DBC5FE9}" srcOrd="0" destOrd="0" presId="urn:microsoft.com/office/officeart/2005/8/layout/vList2"/>
    <dgm:cxn modelId="{C86789C6-3DA5-4DAA-895A-7408C7A39DB1}" type="presParOf" srcId="{6ADE8584-0886-4F73-9509-86946779C78A}" destId="{01E12195-1B2F-4BE3-B221-71357DBC5F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C3A66C-889E-47BA-82B9-0834579FA1D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4A183473-ADCC-42B0-99AB-0D220749F166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Бюджет Запорізького району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77EDE6D-989D-4852-B523-446B70AEDD44}" type="parTrans" cxnId="{9220C1A2-B7B3-4A88-A5E6-D0E0C88AED19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D99CBCD2-2BD0-44ED-8A0C-3499D24CEA12}" type="sibTrans" cxnId="{9220C1A2-B7B3-4A88-A5E6-D0E0C88AED19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6ADE8584-0886-4F73-9509-86946779C78A}" type="pres">
      <dgm:prSet presAssocID="{BEC3A66C-889E-47BA-82B9-0834579FA1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E12195-1B2F-4BE3-B221-71357DBC5FE9}" type="pres">
      <dgm:prSet presAssocID="{4A183473-ADCC-42B0-99AB-0D220749F166}" presName="parentText" presStyleLbl="node1" presStyleIdx="0" presStyleCnt="1" custLinFactNeighborX="-2324" custLinFactNeighborY="-7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A71D7F-FF3A-48C7-8E3A-D2850440C57F}" type="presOf" srcId="{4A183473-ADCC-42B0-99AB-0D220749F166}" destId="{01E12195-1B2F-4BE3-B221-71357DBC5FE9}" srcOrd="0" destOrd="0" presId="urn:microsoft.com/office/officeart/2005/8/layout/vList2"/>
    <dgm:cxn modelId="{9220C1A2-B7B3-4A88-A5E6-D0E0C88AED19}" srcId="{BEC3A66C-889E-47BA-82B9-0834579FA1D9}" destId="{4A183473-ADCC-42B0-99AB-0D220749F166}" srcOrd="0" destOrd="0" parTransId="{377EDE6D-989D-4852-B523-446B70AEDD44}" sibTransId="{D99CBCD2-2BD0-44ED-8A0C-3499D24CEA12}"/>
    <dgm:cxn modelId="{FB71AEB8-1051-4481-A5D1-5C7183F5F35D}" type="presOf" srcId="{BEC3A66C-889E-47BA-82B9-0834579FA1D9}" destId="{6ADE8584-0886-4F73-9509-86946779C78A}" srcOrd="0" destOrd="0" presId="urn:microsoft.com/office/officeart/2005/8/layout/vList2"/>
    <dgm:cxn modelId="{30E0A8E5-E367-4D9B-A46C-F48AD244AF01}" type="presParOf" srcId="{6ADE8584-0886-4F73-9509-86946779C78A}" destId="{01E12195-1B2F-4BE3-B221-71357DBC5F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0F72578-BC13-4D4E-A26D-E85336A39012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18FA3B9-0A12-468C-95A6-0C721E888C03}">
      <dgm:prSet custT="1"/>
      <dgm:spPr/>
      <dgm:t>
        <a:bodyPr/>
        <a:lstStyle/>
        <a:p>
          <a:pPr algn="ctr" rtl="0"/>
          <a:r>
            <a:rPr lang="uk-UA" sz="1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Кошти, які спрямовані з бюджетів громад на заходи оборонного спрямування та цивільного захисту протягом 2024 року</a:t>
          </a:r>
          <a:endParaRPr lang="ru-RU" sz="1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26090AC1-0CD5-4842-9F9D-FC74CA4E18D8}" type="parTrans" cxnId="{F70AC5CF-A1C9-4E60-82C7-CB4E5C301FE5}">
      <dgm:prSet/>
      <dgm:spPr/>
      <dgm:t>
        <a:bodyPr/>
        <a:lstStyle/>
        <a:p>
          <a:endParaRPr lang="uk-UA"/>
        </a:p>
      </dgm:t>
    </dgm:pt>
    <dgm:pt modelId="{6B743A23-1549-4086-B0C9-18DEFAA98576}" type="sibTrans" cxnId="{F70AC5CF-A1C9-4E60-82C7-CB4E5C301FE5}">
      <dgm:prSet/>
      <dgm:spPr/>
      <dgm:t>
        <a:bodyPr/>
        <a:lstStyle/>
        <a:p>
          <a:endParaRPr lang="uk-UA"/>
        </a:p>
      </dgm:t>
    </dgm:pt>
    <dgm:pt modelId="{45DF53CF-9FF5-431C-8C59-AEC4A0678263}" type="pres">
      <dgm:prSet presAssocID="{F0F72578-BC13-4D4E-A26D-E85336A390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E57490-2D37-4822-9567-42EF150A36B9}" type="pres">
      <dgm:prSet presAssocID="{018FA3B9-0A12-468C-95A6-0C721E888C03}" presName="parentText" presStyleLbl="node1" presStyleIdx="0" presStyleCnt="1" custScaleY="289672" custLinFactNeighborX="0" custLinFactNeighborY="133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0AC5CF-A1C9-4E60-82C7-CB4E5C301FE5}" srcId="{F0F72578-BC13-4D4E-A26D-E85336A39012}" destId="{018FA3B9-0A12-468C-95A6-0C721E888C03}" srcOrd="0" destOrd="0" parTransId="{26090AC1-0CD5-4842-9F9D-FC74CA4E18D8}" sibTransId="{6B743A23-1549-4086-B0C9-18DEFAA98576}"/>
    <dgm:cxn modelId="{738C56E7-BD10-4AA9-A5D9-CAAF175578C0}" type="presOf" srcId="{F0F72578-BC13-4D4E-A26D-E85336A39012}" destId="{45DF53CF-9FF5-431C-8C59-AEC4A0678263}" srcOrd="0" destOrd="0" presId="urn:microsoft.com/office/officeart/2005/8/layout/vList2"/>
    <dgm:cxn modelId="{3F483F09-81EA-49B4-B007-8709FE5A70C4}" type="presOf" srcId="{018FA3B9-0A12-468C-95A6-0C721E888C03}" destId="{56E57490-2D37-4822-9567-42EF150A36B9}" srcOrd="0" destOrd="0" presId="urn:microsoft.com/office/officeart/2005/8/layout/vList2"/>
    <dgm:cxn modelId="{D9E1BE14-01B5-4F0B-AF3C-2E8971D61424}" type="presParOf" srcId="{45DF53CF-9FF5-431C-8C59-AEC4A0678263}" destId="{56E57490-2D37-4822-9567-42EF150A36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5DA4B0-6E9E-4F6F-8ACC-41D36172C094}" type="doc">
      <dgm:prSet loTypeId="urn:microsoft.com/office/officeart/2005/8/layout/vList2" loCatId="list" qsTypeId="urn:microsoft.com/office/officeart/2005/8/quickstyle/3d2#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D5675E2-9400-4088-891D-7729B0510D59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рослинництво </a:t>
          </a:r>
        </a:p>
      </dgm:t>
    </dgm:pt>
    <dgm:pt modelId="{EFFCE538-D553-48D9-AE28-98D2EC60DFB2}" type="parTrans" cxnId="{5CE1C096-C697-40DC-8D73-D25BB75C36F7}">
      <dgm:prSet/>
      <dgm:spPr/>
      <dgm:t>
        <a:bodyPr/>
        <a:lstStyle/>
        <a:p>
          <a:endParaRPr lang="uk-UA"/>
        </a:p>
      </dgm:t>
    </dgm:pt>
    <dgm:pt modelId="{B581B0D0-CCF5-4570-95B0-1E3BCA39450F}" type="sibTrans" cxnId="{5CE1C096-C697-40DC-8D73-D25BB75C36F7}">
      <dgm:prSet/>
      <dgm:spPr/>
      <dgm:t>
        <a:bodyPr/>
        <a:lstStyle/>
        <a:p>
          <a:endParaRPr lang="uk-UA"/>
        </a:p>
      </dgm:t>
    </dgm:pt>
    <dgm:pt modelId="{83FA8305-FF94-4D3E-9E57-F69ACC29C774}" type="pres">
      <dgm:prSet presAssocID="{F55DA4B0-6E9E-4F6F-8ACC-41D36172C0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0AEDCF-1801-4056-9B67-309E48C5EBE1}" type="pres">
      <dgm:prSet presAssocID="{2D5675E2-9400-4088-891D-7729B0510D59}" presName="parentText" presStyleLbl="node1" presStyleIdx="0" presStyleCnt="1" custScaleY="694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8E162F-BE99-4D58-8A94-1CEE1D3C5F84}" type="presOf" srcId="{F55DA4B0-6E9E-4F6F-8ACC-41D36172C094}" destId="{83FA8305-FF94-4D3E-9E57-F69ACC29C774}" srcOrd="0" destOrd="0" presId="urn:microsoft.com/office/officeart/2005/8/layout/vList2"/>
    <dgm:cxn modelId="{5CE1C096-C697-40DC-8D73-D25BB75C36F7}" srcId="{F55DA4B0-6E9E-4F6F-8ACC-41D36172C094}" destId="{2D5675E2-9400-4088-891D-7729B0510D59}" srcOrd="0" destOrd="0" parTransId="{EFFCE538-D553-48D9-AE28-98D2EC60DFB2}" sibTransId="{B581B0D0-CCF5-4570-95B0-1E3BCA39450F}"/>
    <dgm:cxn modelId="{951DD41C-31E7-4854-8273-D582B3848367}" type="presOf" srcId="{2D5675E2-9400-4088-891D-7729B0510D59}" destId="{600AEDCF-1801-4056-9B67-309E48C5EBE1}" srcOrd="0" destOrd="0" presId="urn:microsoft.com/office/officeart/2005/8/layout/vList2"/>
    <dgm:cxn modelId="{C9FB77F7-221E-4168-A74F-260A4EB40DB4}" type="presParOf" srcId="{83FA8305-FF94-4D3E-9E57-F69ACC29C774}" destId="{600AEDCF-1801-4056-9B67-309E48C5EB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8E16C3-9BC5-4A33-8EF1-DAE46C0622DA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84DBFEF-3575-4C1C-9013-13700E9E2684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Сільськогосподарські підприємства провели посівні роботи та зібрали врожай сільськогосподарських культур</a:t>
          </a:r>
          <a:endParaRPr lang="ru-RU" sz="1600" b="1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E7FE9F1-A679-4CC7-AB6F-499A65CA5381}" type="parTrans" cxnId="{46264F98-F17A-4023-B4A7-B88D3B31EF0B}">
      <dgm:prSet/>
      <dgm:spPr/>
      <dgm:t>
        <a:bodyPr/>
        <a:lstStyle/>
        <a:p>
          <a:endParaRPr lang="uk-UA" sz="1800" b="1">
            <a:solidFill>
              <a:schemeClr val="tx1"/>
            </a:solidFill>
          </a:endParaRPr>
        </a:p>
      </dgm:t>
    </dgm:pt>
    <dgm:pt modelId="{E1DD249A-0AF3-4FAF-BFCF-3A3857181991}" type="sibTrans" cxnId="{46264F98-F17A-4023-B4A7-B88D3B31EF0B}">
      <dgm:prSet/>
      <dgm:spPr/>
      <dgm:t>
        <a:bodyPr/>
        <a:lstStyle/>
        <a:p>
          <a:endParaRPr lang="uk-UA" sz="1800" b="1">
            <a:solidFill>
              <a:schemeClr val="tx1"/>
            </a:solidFill>
          </a:endParaRPr>
        </a:p>
      </dgm:t>
    </dgm:pt>
    <dgm:pt modelId="{E1F03E58-DFEC-4E4D-B6D2-41EA19488C43}" type="pres">
      <dgm:prSet presAssocID="{B98E16C3-9BC5-4A33-8EF1-DAE46C0622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EF268E-515E-4216-AC19-26B33755CF2E}" type="pres">
      <dgm:prSet presAssocID="{A84DBFEF-3575-4C1C-9013-13700E9E2684}" presName="boxAndChildren" presStyleCnt="0"/>
      <dgm:spPr/>
    </dgm:pt>
    <dgm:pt modelId="{4A41A560-C7D6-426B-B311-2974574BF246}" type="pres">
      <dgm:prSet presAssocID="{A84DBFEF-3575-4C1C-9013-13700E9E2684}" presName="parentTextBox" presStyleLbl="node1" presStyleIdx="0" presStyleCnt="1" custLinFactNeighborX="5714" custLinFactNeighborY="-32293"/>
      <dgm:spPr>
        <a:prstGeom prst="flowChartProcess">
          <a:avLst/>
        </a:prstGeom>
      </dgm:spPr>
      <dgm:t>
        <a:bodyPr/>
        <a:lstStyle/>
        <a:p>
          <a:endParaRPr lang="ru-RU"/>
        </a:p>
      </dgm:t>
    </dgm:pt>
  </dgm:ptLst>
  <dgm:cxnLst>
    <dgm:cxn modelId="{C58DD351-AD7A-4095-9E76-F72F12C72712}" type="presOf" srcId="{B98E16C3-9BC5-4A33-8EF1-DAE46C0622DA}" destId="{E1F03E58-DFEC-4E4D-B6D2-41EA19488C43}" srcOrd="0" destOrd="0" presId="urn:microsoft.com/office/officeart/2005/8/layout/process4"/>
    <dgm:cxn modelId="{46264F98-F17A-4023-B4A7-B88D3B31EF0B}" srcId="{B98E16C3-9BC5-4A33-8EF1-DAE46C0622DA}" destId="{A84DBFEF-3575-4C1C-9013-13700E9E2684}" srcOrd="0" destOrd="0" parTransId="{CE7FE9F1-A679-4CC7-AB6F-499A65CA5381}" sibTransId="{E1DD249A-0AF3-4FAF-BFCF-3A3857181991}"/>
    <dgm:cxn modelId="{828FD1C3-2710-4026-981D-3B7A22539D73}" type="presOf" srcId="{A84DBFEF-3575-4C1C-9013-13700E9E2684}" destId="{4A41A560-C7D6-426B-B311-2974574BF246}" srcOrd="0" destOrd="0" presId="urn:microsoft.com/office/officeart/2005/8/layout/process4"/>
    <dgm:cxn modelId="{3029E581-0207-4DA6-955B-B7C5A36C5E00}" type="presParOf" srcId="{E1F03E58-DFEC-4E4D-B6D2-41EA19488C43}" destId="{F4EF268E-515E-4216-AC19-26B33755CF2E}" srcOrd="0" destOrd="0" presId="urn:microsoft.com/office/officeart/2005/8/layout/process4"/>
    <dgm:cxn modelId="{D5579CF4-36CA-41F5-AF6A-E7B308C33725}" type="presParOf" srcId="{F4EF268E-515E-4216-AC19-26B33755CF2E}" destId="{4A41A560-C7D6-426B-B311-2974574BF24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DF480F9-12EA-4E6A-B252-CA45EAE01FD6}" type="doc">
      <dgm:prSet loTypeId="urn:microsoft.com/office/officeart/2005/8/layout/pList2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ECFA638-A187-424F-8B4C-FF6D23BE88C2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З посівних площ 202</a:t>
          </a:r>
          <a:r>
            <a:rPr lang="en-US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4</a:t>
          </a:r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року зібрано </a:t>
          </a:r>
          <a:r>
            <a:rPr lang="en-US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192,1</a:t>
          </a:r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тис. </a:t>
          </a:r>
          <a:r>
            <a:rPr lang="uk-UA" sz="16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зерна</a:t>
          </a:r>
          <a:endParaRPr lang="uk-UA" sz="1600" b="0" i="0" baseline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E0B59E6-620A-40A2-AF81-745982B9523A}" type="parTrans" cxnId="{FD61CC8F-3CCC-44E5-8922-0E0C804B5FF4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463932C6-B5A7-4B6C-9171-57CCF2706870}" type="sibTrans" cxnId="{FD61CC8F-3CCC-44E5-8922-0E0C804B5FF4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8D8639CF-C3DD-4070-A8C9-25D5055CE1C6}" type="pres">
      <dgm:prSet presAssocID="{4DF480F9-12EA-4E6A-B252-CA45EAE01F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8E46C0-2202-4ACE-9E34-FCE64D3984A9}" type="pres">
      <dgm:prSet presAssocID="{4DF480F9-12EA-4E6A-B252-CA45EAE01FD6}" presName="bkgdShp" presStyleLbl="alignAccFollowNode1" presStyleIdx="0" presStyleCnt="1" custScaleY="94365" custLinFactNeighborY="4876"/>
      <dgm:spPr/>
    </dgm:pt>
    <dgm:pt modelId="{D65A807B-4E0C-46DD-A061-47AC3CE36DB7}" type="pres">
      <dgm:prSet presAssocID="{4DF480F9-12EA-4E6A-B252-CA45EAE01FD6}" presName="linComp" presStyleCnt="0"/>
      <dgm:spPr/>
    </dgm:pt>
    <dgm:pt modelId="{7F5929AB-91FD-4166-8302-5A9E186E7408}" type="pres">
      <dgm:prSet presAssocID="{CECFA638-A187-424F-8B4C-FF6D23BE88C2}" presName="compNode" presStyleCnt="0"/>
      <dgm:spPr/>
    </dgm:pt>
    <dgm:pt modelId="{3347502B-F722-4EE8-BFB8-37A53DBC5EE8}" type="pres">
      <dgm:prSet presAssocID="{CECFA638-A187-424F-8B4C-FF6D23BE88C2}" presName="node" presStyleLbl="node1" presStyleIdx="0" presStyleCnt="1" custScaleX="106591" custScaleY="86949" custLinFactNeighborX="2280" custLinFactNeighborY="-1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D5B41-E07C-422F-9F21-01A28ACD6F02}" type="pres">
      <dgm:prSet presAssocID="{CECFA638-A187-424F-8B4C-FF6D23BE88C2}" presName="invisiNode" presStyleLbl="node1" presStyleIdx="0" presStyleCnt="1"/>
      <dgm:spPr/>
    </dgm:pt>
    <dgm:pt modelId="{338C3821-FDCF-45A4-9599-2E36AB3603BF}" type="pres">
      <dgm:prSet presAssocID="{CECFA638-A187-424F-8B4C-FF6D23BE88C2}" presName="imagNode" presStyleLbl="fgImgPlace1" presStyleIdx="0" presStyleCnt="1" custScaleX="9726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84C8D631-AFF2-4A9C-B38D-810E59E98CB4}" type="presOf" srcId="{4DF480F9-12EA-4E6A-B252-CA45EAE01FD6}" destId="{8D8639CF-C3DD-4070-A8C9-25D5055CE1C6}" srcOrd="0" destOrd="0" presId="urn:microsoft.com/office/officeart/2005/8/layout/pList2#1"/>
    <dgm:cxn modelId="{FD61CC8F-3CCC-44E5-8922-0E0C804B5FF4}" srcId="{4DF480F9-12EA-4E6A-B252-CA45EAE01FD6}" destId="{CECFA638-A187-424F-8B4C-FF6D23BE88C2}" srcOrd="0" destOrd="0" parTransId="{CE0B59E6-620A-40A2-AF81-745982B9523A}" sibTransId="{463932C6-B5A7-4B6C-9171-57CCF2706870}"/>
    <dgm:cxn modelId="{83F34691-2410-44D2-A65D-2DCFDA786D86}" type="presOf" srcId="{CECFA638-A187-424F-8B4C-FF6D23BE88C2}" destId="{3347502B-F722-4EE8-BFB8-37A53DBC5EE8}" srcOrd="0" destOrd="0" presId="urn:microsoft.com/office/officeart/2005/8/layout/pList2#1"/>
    <dgm:cxn modelId="{AD521EAD-EECE-4AE5-B162-0238731897D4}" type="presParOf" srcId="{8D8639CF-C3DD-4070-A8C9-25D5055CE1C6}" destId="{0A8E46C0-2202-4ACE-9E34-FCE64D3984A9}" srcOrd="0" destOrd="0" presId="urn:microsoft.com/office/officeart/2005/8/layout/pList2#1"/>
    <dgm:cxn modelId="{111FC92E-B890-40B6-9320-15046678FE8B}" type="presParOf" srcId="{8D8639CF-C3DD-4070-A8C9-25D5055CE1C6}" destId="{D65A807B-4E0C-46DD-A061-47AC3CE36DB7}" srcOrd="1" destOrd="0" presId="urn:microsoft.com/office/officeart/2005/8/layout/pList2#1"/>
    <dgm:cxn modelId="{FB256623-CAFC-4B65-9624-7C7FA25D01D0}" type="presParOf" srcId="{D65A807B-4E0C-46DD-A061-47AC3CE36DB7}" destId="{7F5929AB-91FD-4166-8302-5A9E186E7408}" srcOrd="0" destOrd="0" presId="urn:microsoft.com/office/officeart/2005/8/layout/pList2#1"/>
    <dgm:cxn modelId="{E53EEFEC-FDEC-4CD3-A847-6683BC5AF3A9}" type="presParOf" srcId="{7F5929AB-91FD-4166-8302-5A9E186E7408}" destId="{3347502B-F722-4EE8-BFB8-37A53DBC5EE8}" srcOrd="0" destOrd="0" presId="urn:microsoft.com/office/officeart/2005/8/layout/pList2#1"/>
    <dgm:cxn modelId="{F5B211FE-5D78-4542-96F4-C4DE6FB76466}" type="presParOf" srcId="{7F5929AB-91FD-4166-8302-5A9E186E7408}" destId="{2D6D5B41-E07C-422F-9F21-01A28ACD6F02}" srcOrd="1" destOrd="0" presId="urn:microsoft.com/office/officeart/2005/8/layout/pList2#1"/>
    <dgm:cxn modelId="{EF1195D9-8086-424C-9117-15E3686023F6}" type="presParOf" srcId="{7F5929AB-91FD-4166-8302-5A9E186E7408}" destId="{338C3821-FDCF-45A4-9599-2E36AB3603BF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8B2B2BC-438E-4D96-B422-352E20114136}" type="doc">
      <dgm:prSet loTypeId="urn:microsoft.com/office/officeart/2005/8/layout/pList2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4C94D06-A96C-4875-A3DD-BB6242B1D83E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пшениці</a:t>
          </a:r>
        </a:p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</a:t>
          </a:r>
          <a:r>
            <a:rPr lang="en-US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75</a:t>
          </a:r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,3 </a:t>
          </a:r>
        </a:p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 </a:t>
          </a:r>
          <a:r>
            <a:rPr lang="uk-UA" sz="16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endParaRPr lang="uk-UA" sz="16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DA494CD-E8B0-4C06-8AAC-5C3834FBC3F4}" type="parTrans" cxnId="{07CBFA26-0B2F-4614-BABA-2645FDBF6713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5C0385BE-1192-4E4D-B8D2-B1B1BAE3AB42}" type="sibTrans" cxnId="{07CBFA26-0B2F-4614-BABA-2645FDBF6713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F662A0D4-DAD7-4C0E-AA6F-57ABF21D0176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ячменю </a:t>
          </a:r>
          <a:endParaRPr lang="en-US" sz="16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6,1 тис. </a:t>
          </a:r>
          <a:r>
            <a:rPr lang="uk-UA" sz="16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 </a:t>
          </a:r>
        </a:p>
      </dgm:t>
    </dgm:pt>
    <dgm:pt modelId="{3126FFCF-2563-4FF4-8A4D-A77EB4A8E649}" type="parTrans" cxnId="{BECCE418-88A2-4E9A-8033-131036F94850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BB9363F4-742E-4CBA-A707-FDD02CC52F4E}" type="sibTrans" cxnId="{BECCE418-88A2-4E9A-8033-131036F94850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A9B6148D-2AA6-4096-BC5D-4565CFDA5131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ріпаку </a:t>
          </a:r>
          <a:endParaRPr lang="en-US" sz="16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55,3 тис. </a:t>
          </a:r>
          <a:r>
            <a:rPr lang="uk-UA" sz="16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endParaRPr lang="uk-UA" sz="16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93F1C4C-258E-4186-90CE-9DB7D13D8B11}" type="parTrans" cxnId="{FE4F8505-648F-4393-8C28-62CB477A3306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ABF3040F-D90F-409C-AA50-883E76C755BF}" type="sibTrans" cxnId="{FE4F8505-648F-4393-8C28-62CB477A3306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F8DB6EB0-BD08-4ECD-9CAD-8BB59DCE9B0E}">
      <dgm:prSet custT="1"/>
      <dgm:spPr/>
      <dgm:t>
        <a:bodyPr/>
        <a:lstStyle/>
        <a:p>
          <a:pPr rtl="0"/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соняшнику  148,9 тис. </a:t>
          </a:r>
          <a:r>
            <a:rPr lang="uk-UA" sz="16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uk-UA" sz="16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B805E57-EE66-43D3-BC50-0B64909C970C}" type="parTrans" cxnId="{A1C026F4-5696-413A-810B-EFDCE4E93173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80969BC1-21CB-44A9-ACD7-8D137DC5E3E8}" type="sibTrans" cxnId="{A1C026F4-5696-413A-810B-EFDCE4E93173}">
      <dgm:prSet/>
      <dgm:spPr/>
      <dgm:t>
        <a:bodyPr/>
        <a:lstStyle/>
        <a:p>
          <a:endParaRPr lang="uk-UA" sz="1800">
            <a:solidFill>
              <a:schemeClr val="tx1"/>
            </a:solidFill>
          </a:endParaRPr>
        </a:p>
      </dgm:t>
    </dgm:pt>
    <dgm:pt modelId="{7A0776AD-F0D6-4D92-9519-8ECFBCA3D559}" type="pres">
      <dgm:prSet presAssocID="{A8B2B2BC-438E-4D96-B422-352E201141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C1BF44-741C-433A-A4F0-96F8D20CA024}" type="pres">
      <dgm:prSet presAssocID="{A8B2B2BC-438E-4D96-B422-352E20114136}" presName="bkgdShp" presStyleLbl="alignAccFollowNode1" presStyleIdx="0" presStyleCnt="1" custScaleX="98478" custScaleY="103317" custLinFactNeighborX="-1422" custLinFactNeighborY="3686"/>
      <dgm:spPr/>
    </dgm:pt>
    <dgm:pt modelId="{15B385CF-0A58-4C3F-B5AB-E4F1DF186BC6}" type="pres">
      <dgm:prSet presAssocID="{A8B2B2BC-438E-4D96-B422-352E20114136}" presName="linComp" presStyleCnt="0"/>
      <dgm:spPr/>
    </dgm:pt>
    <dgm:pt modelId="{3A0B0171-BD36-49D0-AA0A-788F9C23B813}" type="pres">
      <dgm:prSet presAssocID="{94C94D06-A96C-4875-A3DD-BB6242B1D83E}" presName="compNode" presStyleCnt="0"/>
      <dgm:spPr/>
    </dgm:pt>
    <dgm:pt modelId="{2C95A849-6D9C-4391-B595-49F641BF45E9}" type="pres">
      <dgm:prSet presAssocID="{94C94D06-A96C-4875-A3DD-BB6242B1D83E}" presName="node" presStyleLbl="node1" presStyleIdx="0" presStyleCnt="4" custScaleX="111664" custScaleY="86430" custLinFactNeighborX="-365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57C27C-6994-4903-8098-709911F9FF03}" type="pres">
      <dgm:prSet presAssocID="{94C94D06-A96C-4875-A3DD-BB6242B1D83E}" presName="invisiNode" presStyleLbl="node1" presStyleIdx="0" presStyleCnt="4"/>
      <dgm:spPr/>
    </dgm:pt>
    <dgm:pt modelId="{13ACD13C-1AF6-47F1-A2E6-17F3FE1B4662}" type="pres">
      <dgm:prSet presAssocID="{94C94D06-A96C-4875-A3DD-BB6242B1D83E}" presName="imagNode" presStyleLbl="fgImgPlace1" presStyleIdx="0" presStyleCnt="4" custScaleX="109824" custLinFactNeighborX="-6908" custLinFactNeighborY="226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78FD44-420A-4CCF-B7C3-15D14B31A6C1}" type="pres">
      <dgm:prSet presAssocID="{5C0385BE-1192-4E4D-B8D2-B1B1BAE3AB4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1962F1E-0386-477D-B89C-363E47E88064}" type="pres">
      <dgm:prSet presAssocID="{F662A0D4-DAD7-4C0E-AA6F-57ABF21D0176}" presName="compNode" presStyleCnt="0"/>
      <dgm:spPr/>
    </dgm:pt>
    <dgm:pt modelId="{535E6985-EEFA-4C35-B24E-390266933317}" type="pres">
      <dgm:prSet presAssocID="{F662A0D4-DAD7-4C0E-AA6F-57ABF21D0176}" presName="node" presStyleLbl="node1" presStyleIdx="1" presStyleCnt="4" custScaleX="128667" custScaleY="85538" custLinFactNeighborX="-5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18267-62B0-4357-BB01-96F3F9FC203A}" type="pres">
      <dgm:prSet presAssocID="{F662A0D4-DAD7-4C0E-AA6F-57ABF21D0176}" presName="invisiNode" presStyleLbl="node1" presStyleIdx="1" presStyleCnt="4"/>
      <dgm:spPr/>
    </dgm:pt>
    <dgm:pt modelId="{9AED3676-06E7-4B35-B5B3-39EB9383B746}" type="pres">
      <dgm:prSet presAssocID="{F662A0D4-DAD7-4C0E-AA6F-57ABF21D0176}" presName="imagNode" presStyleLbl="fgImgPlace1" presStyleIdx="1" presStyleCnt="4" custLinFactNeighborX="2107" custLinFactNeighborY="226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6725295-4A93-4823-8A8A-A5B477BD0DAC}" type="pres">
      <dgm:prSet presAssocID="{BB9363F4-742E-4CBA-A707-FDD02CC52F4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A01152F-9C77-4C36-9DD6-20FFA955AD56}" type="pres">
      <dgm:prSet presAssocID="{A9B6148D-2AA6-4096-BC5D-4565CFDA5131}" presName="compNode" presStyleCnt="0"/>
      <dgm:spPr/>
    </dgm:pt>
    <dgm:pt modelId="{57E7FB16-A84A-4A08-82C5-D71EDDC7BDD1}" type="pres">
      <dgm:prSet presAssocID="{A9B6148D-2AA6-4096-BC5D-4565CFDA5131}" presName="node" presStyleLbl="node1" presStyleIdx="2" presStyleCnt="4" custScaleX="128206" custScaleY="87042" custLinFactNeighborX="5351" custLinFactNeighborY="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AB309-A9E9-4D08-B4F4-2B3F4EF5F812}" type="pres">
      <dgm:prSet presAssocID="{A9B6148D-2AA6-4096-BC5D-4565CFDA5131}" presName="invisiNode" presStyleLbl="node1" presStyleIdx="2" presStyleCnt="4"/>
      <dgm:spPr/>
    </dgm:pt>
    <dgm:pt modelId="{C0D64306-4889-4BFE-AF18-ABF6D745AF3A}" type="pres">
      <dgm:prSet presAssocID="{A9B6148D-2AA6-4096-BC5D-4565CFDA5131}" presName="imagNode" presStyleLbl="fgImgPlace1" presStyleIdx="2" presStyleCnt="4" custScaleX="109041" custLinFactNeighborX="1338" custLinFactNeighborY="442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2F68736-DB93-45E2-B81C-CB7A784F2F69}" type="pres">
      <dgm:prSet presAssocID="{ABF3040F-D90F-409C-AA50-883E76C755B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D50F33A-B235-42A8-B984-4F68846E9865}" type="pres">
      <dgm:prSet presAssocID="{F8DB6EB0-BD08-4ECD-9CAD-8BB59DCE9B0E}" presName="compNode" presStyleCnt="0"/>
      <dgm:spPr/>
    </dgm:pt>
    <dgm:pt modelId="{B6B8D29E-6E54-4A4A-8583-F16D0E16F3F8}" type="pres">
      <dgm:prSet presAssocID="{F8DB6EB0-BD08-4ECD-9CAD-8BB59DCE9B0E}" presName="node" presStyleLbl="node1" presStyleIdx="3" presStyleCnt="4" custScaleX="125885" custScaleY="85369" custLinFactNeighborX="7636" custLinFactNeighborY="8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BDB1F-37B2-40CC-8E71-A7F40026F7B0}" type="pres">
      <dgm:prSet presAssocID="{F8DB6EB0-BD08-4ECD-9CAD-8BB59DCE9B0E}" presName="invisiNode" presStyleLbl="node1" presStyleIdx="3" presStyleCnt="4"/>
      <dgm:spPr/>
    </dgm:pt>
    <dgm:pt modelId="{88151EED-C0C7-43DD-A105-96647708254D}" type="pres">
      <dgm:prSet presAssocID="{F8DB6EB0-BD08-4ECD-9CAD-8BB59DCE9B0E}" presName="imagNode" presStyleLbl="fgImgPlace1" presStyleIdx="3" presStyleCnt="4" custScaleX="119516" custLinFactNeighborX="-146" custLinFactNeighborY="157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A1C026F4-5696-413A-810B-EFDCE4E93173}" srcId="{A8B2B2BC-438E-4D96-B422-352E20114136}" destId="{F8DB6EB0-BD08-4ECD-9CAD-8BB59DCE9B0E}" srcOrd="3" destOrd="0" parTransId="{4B805E57-EE66-43D3-BC50-0B64909C970C}" sibTransId="{80969BC1-21CB-44A9-ACD7-8D137DC5E3E8}"/>
    <dgm:cxn modelId="{5B2B22FF-72B8-467A-8840-556B63A03FC4}" type="presOf" srcId="{94C94D06-A96C-4875-A3DD-BB6242B1D83E}" destId="{2C95A849-6D9C-4391-B595-49F641BF45E9}" srcOrd="0" destOrd="0" presId="urn:microsoft.com/office/officeart/2005/8/layout/pList2#2"/>
    <dgm:cxn modelId="{BECCE418-88A2-4E9A-8033-131036F94850}" srcId="{A8B2B2BC-438E-4D96-B422-352E20114136}" destId="{F662A0D4-DAD7-4C0E-AA6F-57ABF21D0176}" srcOrd="1" destOrd="0" parTransId="{3126FFCF-2563-4FF4-8A4D-A77EB4A8E649}" sibTransId="{BB9363F4-742E-4CBA-A707-FDD02CC52F4E}"/>
    <dgm:cxn modelId="{04DD8DB3-37D4-4679-8774-E4781338CCDE}" type="presOf" srcId="{5C0385BE-1192-4E4D-B8D2-B1B1BAE3AB42}" destId="{9978FD44-420A-4CCF-B7C3-15D14B31A6C1}" srcOrd="0" destOrd="0" presId="urn:microsoft.com/office/officeart/2005/8/layout/pList2#2"/>
    <dgm:cxn modelId="{07CBFA26-0B2F-4614-BABA-2645FDBF6713}" srcId="{A8B2B2BC-438E-4D96-B422-352E20114136}" destId="{94C94D06-A96C-4875-A3DD-BB6242B1D83E}" srcOrd="0" destOrd="0" parTransId="{4DA494CD-E8B0-4C06-8AAC-5C3834FBC3F4}" sibTransId="{5C0385BE-1192-4E4D-B8D2-B1B1BAE3AB42}"/>
    <dgm:cxn modelId="{F76E04E0-3F14-4F6D-9090-6E366760F26C}" type="presOf" srcId="{A8B2B2BC-438E-4D96-B422-352E20114136}" destId="{7A0776AD-F0D6-4D92-9519-8ECFBCA3D559}" srcOrd="0" destOrd="0" presId="urn:microsoft.com/office/officeart/2005/8/layout/pList2#2"/>
    <dgm:cxn modelId="{83BD2FE7-9B59-454E-A1F7-3C628D8D6957}" type="presOf" srcId="{ABF3040F-D90F-409C-AA50-883E76C755BF}" destId="{F2F68736-DB93-45E2-B81C-CB7A784F2F69}" srcOrd="0" destOrd="0" presId="urn:microsoft.com/office/officeart/2005/8/layout/pList2#2"/>
    <dgm:cxn modelId="{FE4F8505-648F-4393-8C28-62CB477A3306}" srcId="{A8B2B2BC-438E-4D96-B422-352E20114136}" destId="{A9B6148D-2AA6-4096-BC5D-4565CFDA5131}" srcOrd="2" destOrd="0" parTransId="{593F1C4C-258E-4186-90CE-9DB7D13D8B11}" sibTransId="{ABF3040F-D90F-409C-AA50-883E76C755BF}"/>
    <dgm:cxn modelId="{32D9A1A2-14FF-4E4B-8E08-B64DCED10592}" type="presOf" srcId="{A9B6148D-2AA6-4096-BC5D-4565CFDA5131}" destId="{57E7FB16-A84A-4A08-82C5-D71EDDC7BDD1}" srcOrd="0" destOrd="0" presId="urn:microsoft.com/office/officeart/2005/8/layout/pList2#2"/>
    <dgm:cxn modelId="{0AC68362-503E-4905-A4CE-FF908D83A36D}" type="presOf" srcId="{F8DB6EB0-BD08-4ECD-9CAD-8BB59DCE9B0E}" destId="{B6B8D29E-6E54-4A4A-8583-F16D0E16F3F8}" srcOrd="0" destOrd="0" presId="urn:microsoft.com/office/officeart/2005/8/layout/pList2#2"/>
    <dgm:cxn modelId="{DDD3D6F4-B192-4922-BF2E-AE29121F25F1}" type="presOf" srcId="{F662A0D4-DAD7-4C0E-AA6F-57ABF21D0176}" destId="{535E6985-EEFA-4C35-B24E-390266933317}" srcOrd="0" destOrd="0" presId="urn:microsoft.com/office/officeart/2005/8/layout/pList2#2"/>
    <dgm:cxn modelId="{C29BCEB9-0825-40E9-8C35-0576E4958F21}" type="presOf" srcId="{BB9363F4-742E-4CBA-A707-FDD02CC52F4E}" destId="{36725295-4A93-4823-8A8A-A5B477BD0DAC}" srcOrd="0" destOrd="0" presId="urn:microsoft.com/office/officeart/2005/8/layout/pList2#2"/>
    <dgm:cxn modelId="{2C0AC798-C4C4-43BA-B8DE-8D0A167C8746}" type="presParOf" srcId="{7A0776AD-F0D6-4D92-9519-8ECFBCA3D559}" destId="{F7C1BF44-741C-433A-A4F0-96F8D20CA024}" srcOrd="0" destOrd="0" presId="urn:microsoft.com/office/officeart/2005/8/layout/pList2#2"/>
    <dgm:cxn modelId="{BAACBC3C-CE3D-4462-98AC-6C1E117BF090}" type="presParOf" srcId="{7A0776AD-F0D6-4D92-9519-8ECFBCA3D559}" destId="{15B385CF-0A58-4C3F-B5AB-E4F1DF186BC6}" srcOrd="1" destOrd="0" presId="urn:microsoft.com/office/officeart/2005/8/layout/pList2#2"/>
    <dgm:cxn modelId="{2C90CF2C-55C8-4A1B-8891-B776280CF66A}" type="presParOf" srcId="{15B385CF-0A58-4C3F-B5AB-E4F1DF186BC6}" destId="{3A0B0171-BD36-49D0-AA0A-788F9C23B813}" srcOrd="0" destOrd="0" presId="urn:microsoft.com/office/officeart/2005/8/layout/pList2#2"/>
    <dgm:cxn modelId="{20CB5D13-9C7D-45CD-961A-BEEFCC1575FF}" type="presParOf" srcId="{3A0B0171-BD36-49D0-AA0A-788F9C23B813}" destId="{2C95A849-6D9C-4391-B595-49F641BF45E9}" srcOrd="0" destOrd="0" presId="urn:microsoft.com/office/officeart/2005/8/layout/pList2#2"/>
    <dgm:cxn modelId="{AFCC4A0D-F37A-4A1D-888D-A9BAEAC051AE}" type="presParOf" srcId="{3A0B0171-BD36-49D0-AA0A-788F9C23B813}" destId="{9757C27C-6994-4903-8098-709911F9FF03}" srcOrd="1" destOrd="0" presId="urn:microsoft.com/office/officeart/2005/8/layout/pList2#2"/>
    <dgm:cxn modelId="{F6BC6EAD-1969-4D45-B936-43A14293939A}" type="presParOf" srcId="{3A0B0171-BD36-49D0-AA0A-788F9C23B813}" destId="{13ACD13C-1AF6-47F1-A2E6-17F3FE1B4662}" srcOrd="2" destOrd="0" presId="urn:microsoft.com/office/officeart/2005/8/layout/pList2#2"/>
    <dgm:cxn modelId="{D64F081E-BFDA-4DC3-9C6B-0F169DFB47D2}" type="presParOf" srcId="{15B385CF-0A58-4C3F-B5AB-E4F1DF186BC6}" destId="{9978FD44-420A-4CCF-B7C3-15D14B31A6C1}" srcOrd="1" destOrd="0" presId="urn:microsoft.com/office/officeart/2005/8/layout/pList2#2"/>
    <dgm:cxn modelId="{145EED89-8DD5-4837-BE9E-0D5D92287C87}" type="presParOf" srcId="{15B385CF-0A58-4C3F-B5AB-E4F1DF186BC6}" destId="{F1962F1E-0386-477D-B89C-363E47E88064}" srcOrd="2" destOrd="0" presId="urn:microsoft.com/office/officeart/2005/8/layout/pList2#2"/>
    <dgm:cxn modelId="{E7B150B8-124B-4754-A06B-FB97D7344518}" type="presParOf" srcId="{F1962F1E-0386-477D-B89C-363E47E88064}" destId="{535E6985-EEFA-4C35-B24E-390266933317}" srcOrd="0" destOrd="0" presId="urn:microsoft.com/office/officeart/2005/8/layout/pList2#2"/>
    <dgm:cxn modelId="{1CD3A305-2CAA-40FB-B8BA-F47217C85F3B}" type="presParOf" srcId="{F1962F1E-0386-477D-B89C-363E47E88064}" destId="{18118267-62B0-4357-BB01-96F3F9FC203A}" srcOrd="1" destOrd="0" presId="urn:microsoft.com/office/officeart/2005/8/layout/pList2#2"/>
    <dgm:cxn modelId="{56DD82A3-ECE3-4414-9EE1-ACE1356982A8}" type="presParOf" srcId="{F1962F1E-0386-477D-B89C-363E47E88064}" destId="{9AED3676-06E7-4B35-B5B3-39EB9383B746}" srcOrd="2" destOrd="0" presId="urn:microsoft.com/office/officeart/2005/8/layout/pList2#2"/>
    <dgm:cxn modelId="{F8BD2AC6-9DAD-474D-A01C-96DC861ACD5C}" type="presParOf" srcId="{15B385CF-0A58-4C3F-B5AB-E4F1DF186BC6}" destId="{36725295-4A93-4823-8A8A-A5B477BD0DAC}" srcOrd="3" destOrd="0" presId="urn:microsoft.com/office/officeart/2005/8/layout/pList2#2"/>
    <dgm:cxn modelId="{A487C4F4-7B69-4104-93B8-50FA1E9A8CE8}" type="presParOf" srcId="{15B385CF-0A58-4C3F-B5AB-E4F1DF186BC6}" destId="{FA01152F-9C77-4C36-9DD6-20FFA955AD56}" srcOrd="4" destOrd="0" presId="urn:microsoft.com/office/officeart/2005/8/layout/pList2#2"/>
    <dgm:cxn modelId="{30B7D3DE-9BAF-48ED-860F-E0AEFDFABB6F}" type="presParOf" srcId="{FA01152F-9C77-4C36-9DD6-20FFA955AD56}" destId="{57E7FB16-A84A-4A08-82C5-D71EDDC7BDD1}" srcOrd="0" destOrd="0" presId="urn:microsoft.com/office/officeart/2005/8/layout/pList2#2"/>
    <dgm:cxn modelId="{A408F3E0-0F65-4122-AFB5-4FFE75CF6E6C}" type="presParOf" srcId="{FA01152F-9C77-4C36-9DD6-20FFA955AD56}" destId="{152AB309-A9E9-4D08-B4F4-2B3F4EF5F812}" srcOrd="1" destOrd="0" presId="urn:microsoft.com/office/officeart/2005/8/layout/pList2#2"/>
    <dgm:cxn modelId="{BD06C63F-478B-4B6C-AE26-12ACC83D0324}" type="presParOf" srcId="{FA01152F-9C77-4C36-9DD6-20FFA955AD56}" destId="{C0D64306-4889-4BFE-AF18-ABF6D745AF3A}" srcOrd="2" destOrd="0" presId="urn:microsoft.com/office/officeart/2005/8/layout/pList2#2"/>
    <dgm:cxn modelId="{AC71613C-D374-4712-9F42-0D9429401F4D}" type="presParOf" srcId="{15B385CF-0A58-4C3F-B5AB-E4F1DF186BC6}" destId="{F2F68736-DB93-45E2-B81C-CB7A784F2F69}" srcOrd="5" destOrd="0" presId="urn:microsoft.com/office/officeart/2005/8/layout/pList2#2"/>
    <dgm:cxn modelId="{A35ED7AB-C280-49F2-8175-1E6298449710}" type="presParOf" srcId="{15B385CF-0A58-4C3F-B5AB-E4F1DF186BC6}" destId="{4D50F33A-B235-42A8-B984-4F68846E9865}" srcOrd="6" destOrd="0" presId="urn:microsoft.com/office/officeart/2005/8/layout/pList2#2"/>
    <dgm:cxn modelId="{B90A0F12-E978-4522-A445-924DE7AD38D7}" type="presParOf" srcId="{4D50F33A-B235-42A8-B984-4F68846E9865}" destId="{B6B8D29E-6E54-4A4A-8583-F16D0E16F3F8}" srcOrd="0" destOrd="0" presId="urn:microsoft.com/office/officeart/2005/8/layout/pList2#2"/>
    <dgm:cxn modelId="{3B5A8101-2221-4F40-AD46-7A28B8D83C92}" type="presParOf" srcId="{4D50F33A-B235-42A8-B984-4F68846E9865}" destId="{0CABDB1F-37B2-40CC-8E71-A7F40026F7B0}" srcOrd="1" destOrd="0" presId="urn:microsoft.com/office/officeart/2005/8/layout/pList2#2"/>
    <dgm:cxn modelId="{E8FB8EE3-E61C-486F-A92D-84D95C4CC976}" type="presParOf" srcId="{4D50F33A-B235-42A8-B984-4F68846E9865}" destId="{88151EED-C0C7-43DD-A105-96647708254D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0B3B56-51BF-453E-98AD-00F0AB54271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F257C05-ED24-4E60-8C11-4A90CBFED362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рослинництво </a:t>
          </a:r>
        </a:p>
      </dgm:t>
    </dgm:pt>
    <dgm:pt modelId="{96D2A203-2275-47BA-87FA-3FF9A225380B}" type="parTrans" cxnId="{7DC94549-8D3F-49C7-B778-119236909FD3}">
      <dgm:prSet/>
      <dgm:spPr/>
      <dgm:t>
        <a:bodyPr/>
        <a:lstStyle/>
        <a:p>
          <a:endParaRPr lang="ru-RU"/>
        </a:p>
      </dgm:t>
    </dgm:pt>
    <dgm:pt modelId="{CD88A96D-196B-49FB-A073-6B83A1CABE15}" type="sibTrans" cxnId="{7DC94549-8D3F-49C7-B778-119236909FD3}">
      <dgm:prSet/>
      <dgm:spPr/>
      <dgm:t>
        <a:bodyPr/>
        <a:lstStyle/>
        <a:p>
          <a:endParaRPr lang="ru-RU"/>
        </a:p>
      </dgm:t>
    </dgm:pt>
    <dgm:pt modelId="{A3016470-A72F-4294-BA5D-CCEA108CF695}" type="pres">
      <dgm:prSet presAssocID="{D90B3B56-51BF-453E-98AD-00F0AB5427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957491-085F-4E05-9B35-E1CC91BEA8E0}" type="pres">
      <dgm:prSet presAssocID="{AF257C05-ED24-4E60-8C11-4A90CBFED362}" presName="parentText" presStyleLbl="node1" presStyleIdx="0" presStyleCnt="1" custScaleY="694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20D565-9130-454A-90B2-570F3FA54A0A}" type="presOf" srcId="{D90B3B56-51BF-453E-98AD-00F0AB542719}" destId="{A3016470-A72F-4294-BA5D-CCEA108CF695}" srcOrd="0" destOrd="0" presId="urn:microsoft.com/office/officeart/2005/8/layout/vList2"/>
    <dgm:cxn modelId="{7DC94549-8D3F-49C7-B778-119236909FD3}" srcId="{D90B3B56-51BF-453E-98AD-00F0AB542719}" destId="{AF257C05-ED24-4E60-8C11-4A90CBFED362}" srcOrd="0" destOrd="0" parTransId="{96D2A203-2275-47BA-87FA-3FF9A225380B}" sibTransId="{CD88A96D-196B-49FB-A073-6B83A1CABE15}"/>
    <dgm:cxn modelId="{4EF84812-0EF0-4F0C-8ACE-937EE9FE11C8}" type="presOf" srcId="{AF257C05-ED24-4E60-8C11-4A90CBFED362}" destId="{D4957491-085F-4E05-9B35-E1CC91BEA8E0}" srcOrd="0" destOrd="0" presId="urn:microsoft.com/office/officeart/2005/8/layout/vList2"/>
    <dgm:cxn modelId="{8EC49A10-F3B6-445D-AAE8-B5F8D98B6B30}" type="presParOf" srcId="{A3016470-A72F-4294-BA5D-CCEA108CF695}" destId="{D4957491-085F-4E05-9B35-E1CC91BEA8E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557E0D-8A4F-432E-9F1E-1D00F0EC98DD}" type="doc">
      <dgm:prSet loTypeId="urn:microsoft.com/office/officeart/2005/8/layout/vList3#2" loCatId="list" qsTypeId="urn:microsoft.com/office/officeart/2005/8/quickstyle/3d2#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37A82BD-1C12-470C-9006-27DCBEA006D0}" type="pres">
      <dgm:prSet presAssocID="{18557E0D-8A4F-432E-9F1E-1D00F0EC98D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258B59B-B37E-4E69-ABF8-85C067CA7062}" type="presOf" srcId="{18557E0D-8A4F-432E-9F1E-1D00F0EC98DD}" destId="{337A82BD-1C12-470C-9006-27DCBEA006D0}" srcOrd="0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ECE9FB-B2C6-44B1-B4BD-8BF31474695E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C6E1D54-FDB4-4220-86D2-0870F2743B97}">
      <dgm:prSet custT="1"/>
      <dgm:spPr/>
      <dgm:t>
        <a:bodyPr/>
        <a:lstStyle/>
        <a:p>
          <a:pPr algn="ctr"/>
          <a:r>
            <a:rPr lang="uk-UA" sz="18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Під урожай 202</a:t>
          </a:r>
          <a:r>
            <a:rPr lang="en-US" sz="18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5</a:t>
          </a:r>
          <a:r>
            <a:rPr lang="uk-UA" sz="18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року господарствами району посіяно озимих:</a:t>
          </a:r>
          <a:endParaRPr lang="ru-RU" sz="1800" b="1" dirty="0">
            <a:solidFill>
              <a:srgbClr val="0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FC43229-3E6A-444C-96D9-07C34C876FEA}" type="parTrans" cxnId="{AA7DA615-6201-42B8-894D-EEDB74DB44F0}">
      <dgm:prSet/>
      <dgm:spPr/>
      <dgm:t>
        <a:bodyPr/>
        <a:lstStyle/>
        <a:p>
          <a:pPr algn="ctr"/>
          <a:endParaRPr lang="uk-UA" sz="2000">
            <a:solidFill>
              <a:schemeClr val="tx1"/>
            </a:solidFill>
          </a:endParaRPr>
        </a:p>
      </dgm:t>
    </dgm:pt>
    <dgm:pt modelId="{D1CC2F2E-AF46-49DF-870F-8F252615DB04}" type="sibTrans" cxnId="{AA7DA615-6201-42B8-894D-EEDB74DB44F0}">
      <dgm:prSet/>
      <dgm:spPr/>
      <dgm:t>
        <a:bodyPr/>
        <a:lstStyle/>
        <a:p>
          <a:pPr algn="ctr"/>
          <a:endParaRPr lang="uk-UA" sz="2000">
            <a:solidFill>
              <a:schemeClr val="tx1"/>
            </a:solidFill>
          </a:endParaRPr>
        </a:p>
      </dgm:t>
    </dgm:pt>
    <dgm:pt modelId="{B09540F1-A0E7-411E-BEA0-38CFD5BD80BD}" type="pres">
      <dgm:prSet presAssocID="{4DECE9FB-B2C6-44B1-B4BD-8BF3147469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154319-2E7A-4AEB-BB38-8DA60AA1AD25}" type="pres">
      <dgm:prSet presAssocID="{7C6E1D54-FDB4-4220-86D2-0870F2743B97}" presName="parentText" presStyleLbl="node1" presStyleIdx="0" presStyleCnt="1" custScaleX="83068" custScaleY="313244" custLinFactNeighborX="-3254" custLinFactNeighborY="12368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F4985B8B-163F-4869-BE91-A9DEB892991E}" type="presOf" srcId="{4DECE9FB-B2C6-44B1-B4BD-8BF31474695E}" destId="{B09540F1-A0E7-411E-BEA0-38CFD5BD80BD}" srcOrd="0" destOrd="0" presId="urn:microsoft.com/office/officeart/2005/8/layout/vList2"/>
    <dgm:cxn modelId="{59D7CD95-9032-453B-8310-15650481905B}" type="presOf" srcId="{7C6E1D54-FDB4-4220-86D2-0870F2743B97}" destId="{A3154319-2E7A-4AEB-BB38-8DA60AA1AD25}" srcOrd="0" destOrd="0" presId="urn:microsoft.com/office/officeart/2005/8/layout/vList2"/>
    <dgm:cxn modelId="{AA7DA615-6201-42B8-894D-EEDB74DB44F0}" srcId="{4DECE9FB-B2C6-44B1-B4BD-8BF31474695E}" destId="{7C6E1D54-FDB4-4220-86D2-0870F2743B97}" srcOrd="0" destOrd="0" parTransId="{3FC43229-3E6A-444C-96D9-07C34C876FEA}" sibTransId="{D1CC2F2E-AF46-49DF-870F-8F252615DB04}"/>
    <dgm:cxn modelId="{99971CED-B67D-4D49-88B8-403BBA41774C}" type="presParOf" srcId="{B09540F1-A0E7-411E-BEA0-38CFD5BD80BD}" destId="{A3154319-2E7A-4AEB-BB38-8DA60AA1AD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A9862E0-BAF6-45D8-B5FA-99F3DF5CBB41}" type="doc">
      <dgm:prSet loTypeId="urn:microsoft.com/office/officeart/2005/8/layout/vList3#3" loCatId="list" qsTypeId="urn:microsoft.com/office/officeart/2005/8/quickstyle/3d2#4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CFA0DB1-2497-477A-96F8-0457B00B6BFA}" type="pres">
      <dgm:prSet presAssocID="{FA9862E0-BAF6-45D8-B5FA-99F3DF5CBB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03F124A-E74F-4510-AB59-E66C6D10E983}" type="presOf" srcId="{FA9862E0-BAF6-45D8-B5FA-99F3DF5CBB41}" destId="{CCFA0DB1-2497-477A-96F8-0457B00B6BFA}" srcOrd="0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8D5A892-1572-459B-B6C2-B1C1EB1473EA}" type="doc">
      <dgm:prSet loTypeId="urn:microsoft.com/office/officeart/2005/8/layout/vList3#4" loCatId="list" qsTypeId="urn:microsoft.com/office/officeart/2005/8/quickstyle/3d2#5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45B405D-A92E-4D86-8E58-5942113EF5A2}" type="pres">
      <dgm:prSet presAssocID="{28D5A892-1572-459B-B6C2-B1C1EB1473E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52981CA-EBD4-4075-8627-6B27FA575183}" type="presOf" srcId="{28D5A892-1572-459B-B6C2-B1C1EB1473EA}" destId="{345B405D-A92E-4D86-8E58-5942113EF5A2}" srcOrd="0" destOrd="0" presId="urn:microsoft.com/office/officeart/2005/8/layout/vList3#4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C417A1B-B7DB-4E4F-B71F-44B1C6D91F29}" type="doc">
      <dgm:prSet loTypeId="urn:microsoft.com/office/officeart/2005/8/layout/pList2#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2609FCE-ADF0-4AB1-8A91-4FF5B1CB379E}">
      <dgm:prSet custT="1"/>
      <dgm:spPr/>
      <dgm:t>
        <a:bodyPr/>
        <a:lstStyle/>
        <a:p>
          <a:pPr rtl="0"/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озимої пшениці  </a:t>
          </a:r>
          <a:endParaRPr lang="en-US" sz="24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rtl="0"/>
          <a:r>
            <a:rPr lang="en-US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68 500</a:t>
          </a:r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</a:t>
          </a:r>
          <a:endParaRPr lang="uk-UA" sz="2400" b="1" dirty="0">
            <a:solidFill>
              <a:srgbClr val="000000"/>
            </a:solidFill>
          </a:endParaRPr>
        </a:p>
      </dgm:t>
    </dgm:pt>
    <dgm:pt modelId="{0CD16AC7-2D19-47BA-8CD3-4950E4CC8BBE}" type="parTrans" cxnId="{609A9553-1811-4CC9-AC27-737E49D0F61E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8D1390FE-42C3-43D0-8CDB-F76C808BF832}" type="sibTrans" cxnId="{609A9553-1811-4CC9-AC27-737E49D0F61E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2CB3DD47-43B4-415F-B29A-E062E1CEF5B3}">
      <dgm:prSet custT="1"/>
      <dgm:spPr/>
      <dgm:t>
        <a:bodyPr/>
        <a:lstStyle/>
        <a:p>
          <a:pPr rtl="0"/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озимого ячменю </a:t>
          </a:r>
          <a:endParaRPr lang="en-US" sz="24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rtl="0"/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2</a:t>
          </a:r>
          <a:r>
            <a:rPr lang="en-US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900</a:t>
          </a:r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</a:t>
          </a:r>
          <a:endParaRPr lang="uk-UA" sz="2400" b="1" dirty="0">
            <a:solidFill>
              <a:srgbClr val="000000"/>
            </a:solidFill>
          </a:endParaRPr>
        </a:p>
      </dgm:t>
    </dgm:pt>
    <dgm:pt modelId="{9EB0CE5E-D249-4DD7-87B3-24293F43CFC2}" type="parTrans" cxnId="{7E6C3ABB-B90D-43C0-AB51-B20B223AAFE8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83D33E17-7EDF-482C-8ACA-25FF14849FE5}" type="sibTrans" cxnId="{7E6C3ABB-B90D-43C0-AB51-B20B223AAFE8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AA278B98-B56F-4768-8976-97002FFE30CC}">
      <dgm:prSet custT="1"/>
      <dgm:spPr/>
      <dgm:t>
        <a:bodyPr/>
        <a:lstStyle/>
        <a:p>
          <a:pPr rtl="0"/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озимого ріпаку</a:t>
          </a:r>
          <a:endParaRPr lang="en-US" sz="24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rtl="0"/>
          <a:r>
            <a:rPr lang="en-US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23 500</a:t>
          </a:r>
          <a:r>
            <a:rPr lang="uk-UA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 </a:t>
          </a:r>
          <a:endParaRPr lang="uk-UA" sz="2400" b="1" i="0" baseline="0" dirty="0">
            <a:solidFill>
              <a:srgbClr val="000000"/>
            </a:solidFill>
          </a:endParaRPr>
        </a:p>
      </dgm:t>
    </dgm:pt>
    <dgm:pt modelId="{63F0B8BA-D67A-4311-B9F0-FE31E32B44BB}" type="parTrans" cxnId="{CE378840-02D8-4CF9-A857-9D6EB50A9F82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8ECA6B1E-F3E9-430D-976F-5EBC3B9DBECD}" type="sibTrans" cxnId="{CE378840-02D8-4CF9-A857-9D6EB50A9F82}">
      <dgm:prSet/>
      <dgm:spPr/>
      <dgm:t>
        <a:bodyPr/>
        <a:lstStyle/>
        <a:p>
          <a:endParaRPr lang="uk-UA" sz="2400" b="1">
            <a:solidFill>
              <a:schemeClr val="tx1"/>
            </a:solidFill>
          </a:endParaRPr>
        </a:p>
      </dgm:t>
    </dgm:pt>
    <dgm:pt modelId="{BA01BC3D-5196-469C-A13A-FD38DC1D6A8A}" type="pres">
      <dgm:prSet presAssocID="{AC417A1B-B7DB-4E4F-B71F-44B1C6D91F2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2A286F-052A-4118-9E61-0164E8CC333E}" type="pres">
      <dgm:prSet presAssocID="{AC417A1B-B7DB-4E4F-B71F-44B1C6D91F29}" presName="bkgdShp" presStyleLbl="alignAccFollowNode1" presStyleIdx="0" presStyleCnt="1" custLinFactNeighborX="1335"/>
      <dgm:spPr/>
    </dgm:pt>
    <dgm:pt modelId="{00D9B869-F7A5-4CE0-8A6E-692EC7BEDE91}" type="pres">
      <dgm:prSet presAssocID="{AC417A1B-B7DB-4E4F-B71F-44B1C6D91F29}" presName="linComp" presStyleCnt="0"/>
      <dgm:spPr/>
    </dgm:pt>
    <dgm:pt modelId="{DFB4F34F-EC9F-4097-9F2C-DF2865521D24}" type="pres">
      <dgm:prSet presAssocID="{32609FCE-ADF0-4AB1-8A91-4FF5B1CB379E}" presName="compNode" presStyleCnt="0"/>
      <dgm:spPr/>
    </dgm:pt>
    <dgm:pt modelId="{CFA7192D-3E22-4BEC-95C2-65492052BBE9}" type="pres">
      <dgm:prSet presAssocID="{32609FCE-ADF0-4AB1-8A91-4FF5B1CB379E}" presName="node" presStyleLbl="node1" presStyleIdx="0" presStyleCnt="3" custScaleX="68400" custScaleY="99696" custLinFactNeighborX="-5551" custLinFactNeighborY="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4C9FD-8B95-4F8B-BA94-88FD68EE8606}" type="pres">
      <dgm:prSet presAssocID="{32609FCE-ADF0-4AB1-8A91-4FF5B1CB379E}" presName="invisiNode" presStyleLbl="node1" presStyleIdx="0" presStyleCnt="3"/>
      <dgm:spPr/>
    </dgm:pt>
    <dgm:pt modelId="{AACF0090-8BDB-4F59-96A0-7D54481EDD0F}" type="pres">
      <dgm:prSet presAssocID="{32609FCE-ADF0-4AB1-8A91-4FF5B1CB379E}" presName="imagNode" presStyleLbl="fgImgPlace1" presStyleIdx="0" presStyleCnt="3" custScaleX="76777" custLinFactNeighborX="-6638" custLinFactNeighborY="-86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F0DF221-DDBA-481C-B3EB-8968F62ED8C0}" type="pres">
      <dgm:prSet presAssocID="{8D1390FE-42C3-43D0-8CDB-F76C808BF83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4D63BC8-2F23-4547-A8E8-7740C19D228A}" type="pres">
      <dgm:prSet presAssocID="{2CB3DD47-43B4-415F-B29A-E062E1CEF5B3}" presName="compNode" presStyleCnt="0"/>
      <dgm:spPr/>
    </dgm:pt>
    <dgm:pt modelId="{EDE96E7C-94D7-4C6E-9122-3D8FE40E21FB}" type="pres">
      <dgm:prSet presAssocID="{2CB3DD47-43B4-415F-B29A-E062E1CEF5B3}" presName="node" presStyleLbl="node1" presStyleIdx="1" presStyleCnt="3" custScaleX="67980" custLinFactNeighborX="-67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E8CF9-CEE0-4D9F-BDD9-C6D53C5767CF}" type="pres">
      <dgm:prSet presAssocID="{2CB3DD47-43B4-415F-B29A-E062E1CEF5B3}" presName="invisiNode" presStyleLbl="node1" presStyleIdx="1" presStyleCnt="3"/>
      <dgm:spPr/>
    </dgm:pt>
    <dgm:pt modelId="{A83EF31E-08DC-48CA-B192-F96122DE6A7E}" type="pres">
      <dgm:prSet presAssocID="{2CB3DD47-43B4-415F-B29A-E062E1CEF5B3}" presName="imagNode" presStyleLbl="fgImgPlace1" presStyleIdx="1" presStyleCnt="3" custScaleX="78360" custLinFactNeighborX="-2193" custLinFactNeighborY="-3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4769DD0-ED0E-4747-8D3D-7404E833B434}" type="pres">
      <dgm:prSet presAssocID="{83D33E17-7EDF-482C-8ACA-25FF14849FE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60FB338-27AD-4F38-B47D-DC7AEBF2DB62}" type="pres">
      <dgm:prSet presAssocID="{AA278B98-B56F-4768-8976-97002FFE30CC}" presName="compNode" presStyleCnt="0"/>
      <dgm:spPr/>
    </dgm:pt>
    <dgm:pt modelId="{3621A430-F300-48DD-939C-0D051CB1E4C3}" type="pres">
      <dgm:prSet presAssocID="{AA278B98-B56F-4768-8976-97002FFE30CC}" presName="node" presStyleLbl="node1" presStyleIdx="2" presStyleCnt="3" custScaleX="66589" custLinFactNeighborX="2309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FA398-EA32-41C2-B0F6-5201971C97A3}" type="pres">
      <dgm:prSet presAssocID="{AA278B98-B56F-4768-8976-97002FFE30CC}" presName="invisiNode" presStyleLbl="node1" presStyleIdx="2" presStyleCnt="3"/>
      <dgm:spPr/>
    </dgm:pt>
    <dgm:pt modelId="{3E2004E5-FDF2-418B-AC26-638672FDB89B}" type="pres">
      <dgm:prSet presAssocID="{AA278B98-B56F-4768-8976-97002FFE30CC}" presName="imagNode" presStyleLbl="fgImgPlace1" presStyleIdx="2" presStyleCnt="3" custScaleX="73310" custLinFactNeighborX="-2020" custLinFactNeighborY="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4027B2B-F24C-46D5-912C-5E9C458512D1}" type="presOf" srcId="{2CB3DD47-43B4-415F-B29A-E062E1CEF5B3}" destId="{EDE96E7C-94D7-4C6E-9122-3D8FE40E21FB}" srcOrd="0" destOrd="0" presId="urn:microsoft.com/office/officeart/2005/8/layout/pList2#3"/>
    <dgm:cxn modelId="{7E6C3ABB-B90D-43C0-AB51-B20B223AAFE8}" srcId="{AC417A1B-B7DB-4E4F-B71F-44B1C6D91F29}" destId="{2CB3DD47-43B4-415F-B29A-E062E1CEF5B3}" srcOrd="1" destOrd="0" parTransId="{9EB0CE5E-D249-4DD7-87B3-24293F43CFC2}" sibTransId="{83D33E17-7EDF-482C-8ACA-25FF14849FE5}"/>
    <dgm:cxn modelId="{609A9553-1811-4CC9-AC27-737E49D0F61E}" srcId="{AC417A1B-B7DB-4E4F-B71F-44B1C6D91F29}" destId="{32609FCE-ADF0-4AB1-8A91-4FF5B1CB379E}" srcOrd="0" destOrd="0" parTransId="{0CD16AC7-2D19-47BA-8CD3-4950E4CC8BBE}" sibTransId="{8D1390FE-42C3-43D0-8CDB-F76C808BF832}"/>
    <dgm:cxn modelId="{3B0AB5FF-52E7-4486-92FF-864DC4611405}" type="presOf" srcId="{32609FCE-ADF0-4AB1-8A91-4FF5B1CB379E}" destId="{CFA7192D-3E22-4BEC-95C2-65492052BBE9}" srcOrd="0" destOrd="0" presId="urn:microsoft.com/office/officeart/2005/8/layout/pList2#3"/>
    <dgm:cxn modelId="{2E60158A-820F-4617-B9B1-851954FE1265}" type="presOf" srcId="{AC417A1B-B7DB-4E4F-B71F-44B1C6D91F29}" destId="{BA01BC3D-5196-469C-A13A-FD38DC1D6A8A}" srcOrd="0" destOrd="0" presId="urn:microsoft.com/office/officeart/2005/8/layout/pList2#3"/>
    <dgm:cxn modelId="{22A47DF1-5F71-4E4B-9ABE-2A3A60243F97}" type="presOf" srcId="{AA278B98-B56F-4768-8976-97002FFE30CC}" destId="{3621A430-F300-48DD-939C-0D051CB1E4C3}" srcOrd="0" destOrd="0" presId="urn:microsoft.com/office/officeart/2005/8/layout/pList2#3"/>
    <dgm:cxn modelId="{A48BFAA9-20B3-4DAD-AB4C-13B6D766EA37}" type="presOf" srcId="{83D33E17-7EDF-482C-8ACA-25FF14849FE5}" destId="{24769DD0-ED0E-4747-8D3D-7404E833B434}" srcOrd="0" destOrd="0" presId="urn:microsoft.com/office/officeart/2005/8/layout/pList2#3"/>
    <dgm:cxn modelId="{8060D7CC-A588-4E9F-9587-A0630A64F089}" type="presOf" srcId="{8D1390FE-42C3-43D0-8CDB-F76C808BF832}" destId="{CF0DF221-DDBA-481C-B3EB-8968F62ED8C0}" srcOrd="0" destOrd="0" presId="urn:microsoft.com/office/officeart/2005/8/layout/pList2#3"/>
    <dgm:cxn modelId="{CE378840-02D8-4CF9-A857-9D6EB50A9F82}" srcId="{AC417A1B-B7DB-4E4F-B71F-44B1C6D91F29}" destId="{AA278B98-B56F-4768-8976-97002FFE30CC}" srcOrd="2" destOrd="0" parTransId="{63F0B8BA-D67A-4311-B9F0-FE31E32B44BB}" sibTransId="{8ECA6B1E-F3E9-430D-976F-5EBC3B9DBECD}"/>
    <dgm:cxn modelId="{CE41F760-727D-4205-8FBD-366C13FF991C}" type="presParOf" srcId="{BA01BC3D-5196-469C-A13A-FD38DC1D6A8A}" destId="{CD2A286F-052A-4118-9E61-0164E8CC333E}" srcOrd="0" destOrd="0" presId="urn:microsoft.com/office/officeart/2005/8/layout/pList2#3"/>
    <dgm:cxn modelId="{CF9E1145-CFDB-4183-A5A3-5F5C88BCB251}" type="presParOf" srcId="{BA01BC3D-5196-469C-A13A-FD38DC1D6A8A}" destId="{00D9B869-F7A5-4CE0-8A6E-692EC7BEDE91}" srcOrd="1" destOrd="0" presId="urn:microsoft.com/office/officeart/2005/8/layout/pList2#3"/>
    <dgm:cxn modelId="{E5276409-DB78-44D9-B31E-38F7524D3029}" type="presParOf" srcId="{00D9B869-F7A5-4CE0-8A6E-692EC7BEDE91}" destId="{DFB4F34F-EC9F-4097-9F2C-DF2865521D24}" srcOrd="0" destOrd="0" presId="urn:microsoft.com/office/officeart/2005/8/layout/pList2#3"/>
    <dgm:cxn modelId="{2E6AAC0C-5848-4780-9F4E-48B7A408F46E}" type="presParOf" srcId="{DFB4F34F-EC9F-4097-9F2C-DF2865521D24}" destId="{CFA7192D-3E22-4BEC-95C2-65492052BBE9}" srcOrd="0" destOrd="0" presId="urn:microsoft.com/office/officeart/2005/8/layout/pList2#3"/>
    <dgm:cxn modelId="{D90C1FAA-9F1D-4135-914F-B32B58B6CF82}" type="presParOf" srcId="{DFB4F34F-EC9F-4097-9F2C-DF2865521D24}" destId="{3954C9FD-8B95-4F8B-BA94-88FD68EE8606}" srcOrd="1" destOrd="0" presId="urn:microsoft.com/office/officeart/2005/8/layout/pList2#3"/>
    <dgm:cxn modelId="{7DBFBB77-F782-40F7-8E67-BB0EC90902DF}" type="presParOf" srcId="{DFB4F34F-EC9F-4097-9F2C-DF2865521D24}" destId="{AACF0090-8BDB-4F59-96A0-7D54481EDD0F}" srcOrd="2" destOrd="0" presId="urn:microsoft.com/office/officeart/2005/8/layout/pList2#3"/>
    <dgm:cxn modelId="{9A4965D9-C3BA-493B-B639-EA42DA068E40}" type="presParOf" srcId="{00D9B869-F7A5-4CE0-8A6E-692EC7BEDE91}" destId="{CF0DF221-DDBA-481C-B3EB-8968F62ED8C0}" srcOrd="1" destOrd="0" presId="urn:microsoft.com/office/officeart/2005/8/layout/pList2#3"/>
    <dgm:cxn modelId="{973D2400-4107-4C15-AE25-FF39A3439871}" type="presParOf" srcId="{00D9B869-F7A5-4CE0-8A6E-692EC7BEDE91}" destId="{34D63BC8-2F23-4547-A8E8-7740C19D228A}" srcOrd="2" destOrd="0" presId="urn:microsoft.com/office/officeart/2005/8/layout/pList2#3"/>
    <dgm:cxn modelId="{A570D7F9-BBF4-4019-83A5-F4D297FF4875}" type="presParOf" srcId="{34D63BC8-2F23-4547-A8E8-7740C19D228A}" destId="{EDE96E7C-94D7-4C6E-9122-3D8FE40E21FB}" srcOrd="0" destOrd="0" presId="urn:microsoft.com/office/officeart/2005/8/layout/pList2#3"/>
    <dgm:cxn modelId="{B7F6EE24-C4B4-4E4C-B824-58E561C2278C}" type="presParOf" srcId="{34D63BC8-2F23-4547-A8E8-7740C19D228A}" destId="{99CE8CF9-CEE0-4D9F-BDD9-C6D53C5767CF}" srcOrd="1" destOrd="0" presId="urn:microsoft.com/office/officeart/2005/8/layout/pList2#3"/>
    <dgm:cxn modelId="{25860032-B7E4-4B16-831F-486D18F1F0C7}" type="presParOf" srcId="{34D63BC8-2F23-4547-A8E8-7740C19D228A}" destId="{A83EF31E-08DC-48CA-B192-F96122DE6A7E}" srcOrd="2" destOrd="0" presId="urn:microsoft.com/office/officeart/2005/8/layout/pList2#3"/>
    <dgm:cxn modelId="{89CC1068-14DD-463D-B698-7C4CD71CBA96}" type="presParOf" srcId="{00D9B869-F7A5-4CE0-8A6E-692EC7BEDE91}" destId="{24769DD0-ED0E-4747-8D3D-7404E833B434}" srcOrd="3" destOrd="0" presId="urn:microsoft.com/office/officeart/2005/8/layout/pList2#3"/>
    <dgm:cxn modelId="{7F63AC2F-3821-4F8D-9903-8BC4C8CE3587}" type="presParOf" srcId="{00D9B869-F7A5-4CE0-8A6E-692EC7BEDE91}" destId="{E60FB338-27AD-4F38-B47D-DC7AEBF2DB62}" srcOrd="4" destOrd="0" presId="urn:microsoft.com/office/officeart/2005/8/layout/pList2#3"/>
    <dgm:cxn modelId="{C308AB89-FC90-4153-B20E-54C3D545CB04}" type="presParOf" srcId="{E60FB338-27AD-4F38-B47D-DC7AEBF2DB62}" destId="{3621A430-F300-48DD-939C-0D051CB1E4C3}" srcOrd="0" destOrd="0" presId="urn:microsoft.com/office/officeart/2005/8/layout/pList2#3"/>
    <dgm:cxn modelId="{B480DB44-B717-4AAE-8429-45C1C4DD5C5D}" type="presParOf" srcId="{E60FB338-27AD-4F38-B47D-DC7AEBF2DB62}" destId="{69DFA398-EA32-41C2-B0F6-5201971C97A3}" srcOrd="1" destOrd="0" presId="urn:microsoft.com/office/officeart/2005/8/layout/pList2#3"/>
    <dgm:cxn modelId="{530646FE-08E8-4933-BB90-6B7305E2CFE2}" type="presParOf" srcId="{E60FB338-27AD-4F38-B47D-DC7AEBF2DB62}" destId="{3E2004E5-FDF2-418B-AC26-638672FDB89B}" srcOrd="2" destOrd="0" presId="urn:microsoft.com/office/officeart/2005/8/layout/pList2#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6088537-4E62-477C-B5BA-23AE49F7A526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E997EBD-822A-48FB-9B67-5D2347135D0C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тваринництво</a:t>
          </a:r>
        </a:p>
      </dgm:t>
    </dgm:pt>
    <dgm:pt modelId="{3848C76F-ECA9-43B2-A0BC-711347501901}" type="parTrans" cxnId="{45E3CF37-40CA-4CA7-A071-3AC9005CC0F7}">
      <dgm:prSet/>
      <dgm:spPr/>
      <dgm:t>
        <a:bodyPr/>
        <a:lstStyle/>
        <a:p>
          <a:endParaRPr lang="uk-UA"/>
        </a:p>
      </dgm:t>
    </dgm:pt>
    <dgm:pt modelId="{19C25489-B62D-4746-B48A-8BFB2D339667}" type="sibTrans" cxnId="{45E3CF37-40CA-4CA7-A071-3AC9005CC0F7}">
      <dgm:prSet/>
      <dgm:spPr/>
      <dgm:t>
        <a:bodyPr/>
        <a:lstStyle/>
        <a:p>
          <a:endParaRPr lang="uk-UA"/>
        </a:p>
      </dgm:t>
    </dgm:pt>
    <dgm:pt modelId="{0F07DE68-225D-4524-A442-B1BD644B0CC6}" type="pres">
      <dgm:prSet presAssocID="{C6088537-4E62-477C-B5BA-23AE49F7A52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3FA805-AD7D-41DD-860E-9D1FBE8836F7}" type="pres">
      <dgm:prSet presAssocID="{9E997EBD-822A-48FB-9B67-5D2347135D0C}" presName="parentText" presStyleLbl="node1" presStyleIdx="0" presStyleCnt="1" custScaleY="43521" custLinFactNeighborY="-17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F32A9A-2256-4694-BE0A-B6F9EDE5A30F}" type="presOf" srcId="{C6088537-4E62-477C-B5BA-23AE49F7A526}" destId="{0F07DE68-225D-4524-A442-B1BD644B0CC6}" srcOrd="0" destOrd="0" presId="urn:microsoft.com/office/officeart/2005/8/layout/vList2"/>
    <dgm:cxn modelId="{5605CC33-E507-4E03-A8DD-0AA03387B4B2}" type="presOf" srcId="{9E997EBD-822A-48FB-9B67-5D2347135D0C}" destId="{893FA805-AD7D-41DD-860E-9D1FBE8836F7}" srcOrd="0" destOrd="0" presId="urn:microsoft.com/office/officeart/2005/8/layout/vList2"/>
    <dgm:cxn modelId="{45E3CF37-40CA-4CA7-A071-3AC9005CC0F7}" srcId="{C6088537-4E62-477C-B5BA-23AE49F7A526}" destId="{9E997EBD-822A-48FB-9B67-5D2347135D0C}" srcOrd="0" destOrd="0" parTransId="{3848C76F-ECA9-43B2-A0BC-711347501901}" sibTransId="{19C25489-B62D-4746-B48A-8BFB2D339667}"/>
    <dgm:cxn modelId="{61C59811-F655-450B-9614-2F2FB5EDF025}" type="presParOf" srcId="{0F07DE68-225D-4524-A442-B1BD644B0CC6}" destId="{893FA805-AD7D-41DD-860E-9D1FBE8836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1F1B040-7C44-4762-AC6E-1D0E4BB360C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ECA5F13-548F-4D47-9B30-4B8ACCE5E7FF}">
      <dgm:prSet custT="1"/>
      <dgm:spPr/>
      <dgm:t>
        <a:bodyPr/>
        <a:lstStyle/>
        <a:p>
          <a:pPr algn="ctr" rtl="0"/>
          <a:r>
            <a:rPr lang="uk-UA" sz="1400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Сільськогосподарськими підприємствами району вироблено</a:t>
          </a:r>
          <a:r>
            <a:rPr lang="en-US" sz="1400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uk-UA" sz="1400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:</a:t>
          </a:r>
        </a:p>
      </dgm:t>
    </dgm:pt>
    <dgm:pt modelId="{F230F61D-54F9-49B2-A067-F141669050A8}" type="parTrans" cxnId="{7AA6DEE2-16B9-4CA9-9FDB-A9D838F27B31}">
      <dgm:prSet/>
      <dgm:spPr/>
      <dgm:t>
        <a:bodyPr/>
        <a:lstStyle/>
        <a:p>
          <a:pPr algn="ctr"/>
          <a:endParaRPr lang="uk-UA"/>
        </a:p>
      </dgm:t>
    </dgm:pt>
    <dgm:pt modelId="{03FADDF7-2D4E-4840-B7AE-DD70E105CF4F}" type="sibTrans" cxnId="{7AA6DEE2-16B9-4CA9-9FDB-A9D838F27B31}">
      <dgm:prSet/>
      <dgm:spPr/>
      <dgm:t>
        <a:bodyPr/>
        <a:lstStyle/>
        <a:p>
          <a:pPr algn="ctr"/>
          <a:endParaRPr lang="uk-UA"/>
        </a:p>
      </dgm:t>
    </dgm:pt>
    <dgm:pt modelId="{64E2CB81-6308-432D-93A0-D42A758AFD1D}" type="pres">
      <dgm:prSet presAssocID="{51F1B040-7C44-4762-AC6E-1D0E4BB360C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9905F8-94F3-4760-BD70-C2A69E115A95}" type="pres">
      <dgm:prSet presAssocID="{CECA5F13-548F-4D47-9B30-4B8ACCE5E7FF}" presName="parentText" presStyleLbl="node1" presStyleIdx="0" presStyleCnt="1" custScaleY="135415" custLinFactNeighborX="216" custLinFactNeighborY="-7520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7AA6DEE2-16B9-4CA9-9FDB-A9D838F27B31}" srcId="{51F1B040-7C44-4762-AC6E-1D0E4BB360CE}" destId="{CECA5F13-548F-4D47-9B30-4B8ACCE5E7FF}" srcOrd="0" destOrd="0" parTransId="{F230F61D-54F9-49B2-A067-F141669050A8}" sibTransId="{03FADDF7-2D4E-4840-B7AE-DD70E105CF4F}"/>
    <dgm:cxn modelId="{23F85C72-7E08-45C3-9855-FEB3DE34E7D5}" type="presOf" srcId="{51F1B040-7C44-4762-AC6E-1D0E4BB360CE}" destId="{64E2CB81-6308-432D-93A0-D42A758AFD1D}" srcOrd="0" destOrd="0" presId="urn:microsoft.com/office/officeart/2005/8/layout/vList2"/>
    <dgm:cxn modelId="{7566A9FF-09BC-439C-8786-70D7DF1793F5}" type="presOf" srcId="{CECA5F13-548F-4D47-9B30-4B8ACCE5E7FF}" destId="{5B9905F8-94F3-4760-BD70-C2A69E115A95}" srcOrd="0" destOrd="0" presId="urn:microsoft.com/office/officeart/2005/8/layout/vList2"/>
    <dgm:cxn modelId="{1DCCC271-E35B-489D-9831-8D26650E41D1}" type="presParOf" srcId="{64E2CB81-6308-432D-93A0-D42A758AFD1D}" destId="{5B9905F8-94F3-4760-BD70-C2A69E115A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069A53C-6709-4F19-86FE-97D2C4E1AA92}" type="doc">
      <dgm:prSet loTypeId="urn:microsoft.com/office/officeart/2005/8/layout/hProcess9" loCatId="process" qsTypeId="urn:microsoft.com/office/officeart/2005/8/quickstyle/3d2#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E98696-D9B9-4985-A021-002459A28896}">
      <dgm:prSet custT="1"/>
      <dgm:spPr/>
      <dgm:t>
        <a:bodyPr/>
        <a:lstStyle/>
        <a:p>
          <a:pPr rtl="0"/>
          <a:r>
            <a:rPr lang="en-US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2</a:t>
          </a:r>
          <a:r>
            <a:rPr lang="uk-UA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827</a:t>
          </a:r>
          <a:r>
            <a:rPr lang="uk-UA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,7 т м’яса</a:t>
          </a:r>
          <a:endParaRPr lang="ru-RU" sz="1600" b="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5D34CE2D-6BF6-43C7-A898-C2F0E382C297}" type="parTrans" cxnId="{353DB1C4-9240-44BC-B7EF-E31B777DD8FB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0DE43E1A-0F8B-494E-977A-9216FD955489}" type="sibTrans" cxnId="{353DB1C4-9240-44BC-B7EF-E31B777DD8FB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4516A9E3-27BF-4BC5-A533-C5DB7A1F480E}">
      <dgm:prSet custT="1"/>
      <dgm:spPr/>
      <dgm:t>
        <a:bodyPr/>
        <a:lstStyle/>
        <a:p>
          <a:pPr rtl="0"/>
          <a:r>
            <a:rPr lang="uk-UA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1 675,7 т молока </a:t>
          </a:r>
          <a:endParaRPr lang="ru-RU" sz="1600" b="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3A33708-0B57-41DF-8998-D06800A0229D}" type="parTrans" cxnId="{3FCFC6C0-389D-445C-A67D-D502E4677B9B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D3800A61-14BE-4C1F-A2C8-63B7E1785286}" type="sibTrans" cxnId="{3FCFC6C0-389D-445C-A67D-D502E4677B9B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FD5A58AE-8A3F-4239-A55A-034CF98D1739}">
      <dgm:prSet custT="1"/>
      <dgm:spPr/>
      <dgm:t>
        <a:bodyPr/>
        <a:lstStyle/>
        <a:p>
          <a:pPr rtl="0"/>
          <a:r>
            <a:rPr lang="uk-UA" sz="16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97 355,6 тис. шт. яєць </a:t>
          </a:r>
          <a:endParaRPr lang="ru-RU" sz="1600" b="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40C6A70-30E4-4203-ADB4-636106E68783}" type="parTrans" cxnId="{509E9891-3CFF-47EA-98E7-BA5F26811C63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761CA1E8-8A6E-4179-A9AE-2368E9C85BBD}" type="sibTrans" cxnId="{509E9891-3CFF-47EA-98E7-BA5F26811C63}">
      <dgm:prSet/>
      <dgm:spPr/>
      <dgm:t>
        <a:bodyPr/>
        <a:lstStyle/>
        <a:p>
          <a:endParaRPr lang="ru-RU" sz="1800" b="0">
            <a:solidFill>
              <a:schemeClr val="tx1"/>
            </a:solidFill>
            <a:effectLst/>
          </a:endParaRPr>
        </a:p>
      </dgm:t>
    </dgm:pt>
    <dgm:pt modelId="{774DCFE1-B612-4B8D-AD58-1124CE267B3A}" type="pres">
      <dgm:prSet presAssocID="{5069A53C-6709-4F19-86FE-97D2C4E1AA9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46447F-4CDF-4278-BC54-90B1F18CE9D7}" type="pres">
      <dgm:prSet presAssocID="{5069A53C-6709-4F19-86FE-97D2C4E1AA92}" presName="arrow" presStyleLbl="bgShp" presStyleIdx="0" presStyleCnt="1" custScaleX="117647"/>
      <dgm:spPr/>
    </dgm:pt>
    <dgm:pt modelId="{661552F9-7D44-4F1D-B005-E2904B4A601A}" type="pres">
      <dgm:prSet presAssocID="{5069A53C-6709-4F19-86FE-97D2C4E1AA92}" presName="linearProcess" presStyleCnt="0"/>
      <dgm:spPr/>
    </dgm:pt>
    <dgm:pt modelId="{8D014317-11DC-458D-86CD-6D40C7C710C0}" type="pres">
      <dgm:prSet presAssocID="{61E98696-D9B9-4985-A021-002459A28896}" presName="textNode" presStyleLbl="node1" presStyleIdx="0" presStyleCnt="3" custScaleX="81004" custScaleY="154884" custLinFactNeighborX="19306" custLinFactNeighborY="12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51BAF-BE0F-464B-9DF3-FAF346365A37}" type="pres">
      <dgm:prSet presAssocID="{0DE43E1A-0F8B-494E-977A-9216FD955489}" presName="sibTrans" presStyleCnt="0"/>
      <dgm:spPr/>
    </dgm:pt>
    <dgm:pt modelId="{59A71046-25D6-47F6-A11E-62A0A15C12F9}" type="pres">
      <dgm:prSet presAssocID="{4516A9E3-27BF-4BC5-A533-C5DB7A1F480E}" presName="textNode" presStyleLbl="node1" presStyleIdx="1" presStyleCnt="3" custScaleX="96453" custScaleY="154884" custLinFactNeighborX="-61129" custLinFactNeighborY="7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35ED7-1457-4789-B942-CCFD49E61081}" type="pres">
      <dgm:prSet presAssocID="{D3800A61-14BE-4C1F-A2C8-63B7E1785286}" presName="sibTrans" presStyleCnt="0"/>
      <dgm:spPr/>
    </dgm:pt>
    <dgm:pt modelId="{F33C105D-CEA4-40EB-ABC8-85CC5A6DAB8D}" type="pres">
      <dgm:prSet presAssocID="{FD5A58AE-8A3F-4239-A55A-034CF98D1739}" presName="textNode" presStyleLbl="node1" presStyleIdx="2" presStyleCnt="3" custScaleX="98952" custScaleY="154884" custLinFactX="-2100" custLinFactNeighborX="-100000" custLinFactNeighborY="5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E7DAB5-4389-4CD1-9E7C-1C2AB291CFF3}" type="presOf" srcId="{FD5A58AE-8A3F-4239-A55A-034CF98D1739}" destId="{F33C105D-CEA4-40EB-ABC8-85CC5A6DAB8D}" srcOrd="0" destOrd="0" presId="urn:microsoft.com/office/officeart/2005/8/layout/hProcess9"/>
    <dgm:cxn modelId="{509E9891-3CFF-47EA-98E7-BA5F26811C63}" srcId="{5069A53C-6709-4F19-86FE-97D2C4E1AA92}" destId="{FD5A58AE-8A3F-4239-A55A-034CF98D1739}" srcOrd="2" destOrd="0" parTransId="{F40C6A70-30E4-4203-ADB4-636106E68783}" sibTransId="{761CA1E8-8A6E-4179-A9AE-2368E9C85BBD}"/>
    <dgm:cxn modelId="{B2B69CDB-FF07-42D0-9575-FE9CEB48C5E5}" type="presOf" srcId="{4516A9E3-27BF-4BC5-A533-C5DB7A1F480E}" destId="{59A71046-25D6-47F6-A11E-62A0A15C12F9}" srcOrd="0" destOrd="0" presId="urn:microsoft.com/office/officeart/2005/8/layout/hProcess9"/>
    <dgm:cxn modelId="{353DB1C4-9240-44BC-B7EF-E31B777DD8FB}" srcId="{5069A53C-6709-4F19-86FE-97D2C4E1AA92}" destId="{61E98696-D9B9-4985-A021-002459A28896}" srcOrd="0" destOrd="0" parTransId="{5D34CE2D-6BF6-43C7-A898-C2F0E382C297}" sibTransId="{0DE43E1A-0F8B-494E-977A-9216FD955489}"/>
    <dgm:cxn modelId="{3FCFC6C0-389D-445C-A67D-D502E4677B9B}" srcId="{5069A53C-6709-4F19-86FE-97D2C4E1AA92}" destId="{4516A9E3-27BF-4BC5-A533-C5DB7A1F480E}" srcOrd="1" destOrd="0" parTransId="{D3A33708-0B57-41DF-8998-D06800A0229D}" sibTransId="{D3800A61-14BE-4C1F-A2C8-63B7E1785286}"/>
    <dgm:cxn modelId="{6F0CE6ED-2967-43F2-96E6-23F2CDC57EFC}" type="presOf" srcId="{5069A53C-6709-4F19-86FE-97D2C4E1AA92}" destId="{774DCFE1-B612-4B8D-AD58-1124CE267B3A}" srcOrd="0" destOrd="0" presId="urn:microsoft.com/office/officeart/2005/8/layout/hProcess9"/>
    <dgm:cxn modelId="{65FA007C-82BF-40F7-9EE5-E19642ECDCEC}" type="presOf" srcId="{61E98696-D9B9-4985-A021-002459A28896}" destId="{8D014317-11DC-458D-86CD-6D40C7C710C0}" srcOrd="0" destOrd="0" presId="urn:microsoft.com/office/officeart/2005/8/layout/hProcess9"/>
    <dgm:cxn modelId="{0C55F001-109D-4B07-AE02-BF701B1E3D6A}" type="presParOf" srcId="{774DCFE1-B612-4B8D-AD58-1124CE267B3A}" destId="{EB46447F-4CDF-4278-BC54-90B1F18CE9D7}" srcOrd="0" destOrd="0" presId="urn:microsoft.com/office/officeart/2005/8/layout/hProcess9"/>
    <dgm:cxn modelId="{E1CA227A-DD6F-4ED2-B091-8E4A19F7E4E9}" type="presParOf" srcId="{774DCFE1-B612-4B8D-AD58-1124CE267B3A}" destId="{661552F9-7D44-4F1D-B005-E2904B4A601A}" srcOrd="1" destOrd="0" presId="urn:microsoft.com/office/officeart/2005/8/layout/hProcess9"/>
    <dgm:cxn modelId="{8E8E624B-3A10-4B82-91DD-F48AB0524C76}" type="presParOf" srcId="{661552F9-7D44-4F1D-B005-E2904B4A601A}" destId="{8D014317-11DC-458D-86CD-6D40C7C710C0}" srcOrd="0" destOrd="0" presId="urn:microsoft.com/office/officeart/2005/8/layout/hProcess9"/>
    <dgm:cxn modelId="{330901F2-1D7F-45EA-B0AD-4FC5C29746C1}" type="presParOf" srcId="{661552F9-7D44-4F1D-B005-E2904B4A601A}" destId="{41051BAF-BE0F-464B-9DF3-FAF346365A37}" srcOrd="1" destOrd="0" presId="urn:microsoft.com/office/officeart/2005/8/layout/hProcess9"/>
    <dgm:cxn modelId="{F7E2756C-D766-493B-8A9F-8BAD5805D3FB}" type="presParOf" srcId="{661552F9-7D44-4F1D-B005-E2904B4A601A}" destId="{59A71046-25D6-47F6-A11E-62A0A15C12F9}" srcOrd="2" destOrd="0" presId="urn:microsoft.com/office/officeart/2005/8/layout/hProcess9"/>
    <dgm:cxn modelId="{3F11B268-F923-4C72-AFB7-18DACE9DF622}" type="presParOf" srcId="{661552F9-7D44-4F1D-B005-E2904B4A601A}" destId="{DAE35ED7-1457-4789-B942-CCFD49E61081}" srcOrd="3" destOrd="0" presId="urn:microsoft.com/office/officeart/2005/8/layout/hProcess9"/>
    <dgm:cxn modelId="{EDFCE67B-D71B-4799-80A1-17627109F87E}" type="presParOf" srcId="{661552F9-7D44-4F1D-B005-E2904B4A601A}" destId="{F33C105D-CEA4-40EB-ABC8-85CC5A6DAB8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DCCCBD2-3A75-4EF4-8E93-39CC6EF7ED8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AD19F9F-8EED-4022-9A78-F864C9324B1F}" type="pres">
      <dgm:prSet presAssocID="{BDCCCBD2-3A75-4EF4-8E93-39CC6EF7ED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C676682-C8BE-46CA-B25B-2CC80B5AE1BA}" type="presOf" srcId="{BDCCCBD2-3A75-4EF4-8E93-39CC6EF7ED82}" destId="{BAD19F9F-8EED-4022-9A78-F864C9324B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3ED229C-98B0-4856-B79D-0AC54B2DC7C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3C8D32F-5810-48E1-AD9D-73F700093F4E}">
      <dgm:prSet custT="1"/>
      <dgm:spPr/>
      <dgm:t>
        <a:bodyPr/>
        <a:lstStyle/>
        <a:p>
          <a:pPr algn="ctr" rtl="0"/>
          <a:r>
            <a:rPr lang="uk-UA" sz="1400" b="1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Станом на 01.01.202</a:t>
          </a:r>
          <a:r>
            <a:rPr lang="en-US" sz="1400" b="1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5</a:t>
          </a:r>
          <a:r>
            <a:rPr lang="uk-UA" sz="1400" b="1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 в районі налічується: </a:t>
          </a:r>
          <a:endParaRPr lang="uk-UA" sz="14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1121C28-B448-419F-96EE-6E18351897AA}" type="parTrans" cxnId="{6296E484-4C25-4DC4-B39F-41554CE0DAF7}">
      <dgm:prSet/>
      <dgm:spPr/>
      <dgm:t>
        <a:bodyPr/>
        <a:lstStyle/>
        <a:p>
          <a:endParaRPr lang="uk-UA"/>
        </a:p>
      </dgm:t>
    </dgm:pt>
    <dgm:pt modelId="{2870E44A-50A6-41DA-82E9-437DD5B696E9}" type="sibTrans" cxnId="{6296E484-4C25-4DC4-B39F-41554CE0DAF7}">
      <dgm:prSet/>
      <dgm:spPr/>
      <dgm:t>
        <a:bodyPr/>
        <a:lstStyle/>
        <a:p>
          <a:endParaRPr lang="uk-UA"/>
        </a:p>
      </dgm:t>
    </dgm:pt>
    <dgm:pt modelId="{AF717BF4-B87B-4B35-B2A4-74811C62CA89}" type="pres">
      <dgm:prSet presAssocID="{13ED229C-98B0-4856-B79D-0AC54B2DC7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0FEA85-E666-4400-ABA0-30F67878911C}" type="pres">
      <dgm:prSet presAssocID="{33C8D32F-5810-48E1-AD9D-73F700093F4E}" presName="parentText" presStyleLbl="node1" presStyleIdx="0" presStyleCnt="1" custLinFactNeighborY="-1899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6296E484-4C25-4DC4-B39F-41554CE0DAF7}" srcId="{13ED229C-98B0-4856-B79D-0AC54B2DC7C9}" destId="{33C8D32F-5810-48E1-AD9D-73F700093F4E}" srcOrd="0" destOrd="0" parTransId="{21121C28-B448-419F-96EE-6E18351897AA}" sibTransId="{2870E44A-50A6-41DA-82E9-437DD5B696E9}"/>
    <dgm:cxn modelId="{125CA05C-EEA7-4C88-A7F6-1BA76A1714DC}" type="presOf" srcId="{33C8D32F-5810-48E1-AD9D-73F700093F4E}" destId="{630FEA85-E666-4400-ABA0-30F67878911C}" srcOrd="0" destOrd="0" presId="urn:microsoft.com/office/officeart/2005/8/layout/vList2"/>
    <dgm:cxn modelId="{81963D1F-56A3-4259-B0D5-75950C2BD1D7}" type="presOf" srcId="{13ED229C-98B0-4856-B79D-0AC54B2DC7C9}" destId="{AF717BF4-B87B-4B35-B2A4-74811C62CA89}" srcOrd="0" destOrd="0" presId="urn:microsoft.com/office/officeart/2005/8/layout/vList2"/>
    <dgm:cxn modelId="{7D8E31B9-7397-4719-B002-ACCCAB9F0402}" type="presParOf" srcId="{AF717BF4-B87B-4B35-B2A4-74811C62CA89}" destId="{630FEA85-E666-4400-ABA0-30F6787891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E55029F-3768-4030-BB47-F8B7B595A2F9}" type="doc">
      <dgm:prSet loTypeId="urn:microsoft.com/office/officeart/2005/8/layout/vList6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6179D9-2BC8-4159-9996-AB16F641C602}">
      <dgm:prSet custT="1"/>
      <dgm:spPr/>
      <dgm:t>
        <a:bodyPr/>
        <a:lstStyle/>
        <a:p>
          <a:pPr rtl="0"/>
          <a:r>
            <a:rPr lang="uk-UA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Галуззю тваринництва у районі займаються </a:t>
          </a:r>
          <a:r>
            <a:rPr lang="en-US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28</a:t>
          </a:r>
          <a:r>
            <a:rPr lang="uk-UA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сільськогосподарських підприємств різних форм власності</a:t>
          </a:r>
          <a:endParaRPr lang="ru-RU" sz="16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ADFC8F3-EE7F-4E0D-8959-0337D2FD8877}" type="parTrans" cxnId="{E8CBE386-F103-4484-9A92-5876BB0F7EC9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5BE6751E-B670-48F8-BBD0-3405512168BA}" type="sibTrans" cxnId="{E8CBE386-F103-4484-9A92-5876BB0F7EC9}">
      <dgm:prSet/>
      <dgm:spPr/>
      <dgm:t>
        <a:bodyPr/>
        <a:lstStyle/>
        <a:p>
          <a:endParaRPr lang="ru-RU">
            <a:solidFill>
              <a:schemeClr val="tx1"/>
            </a:solidFill>
            <a:effectLst/>
          </a:endParaRPr>
        </a:p>
      </dgm:t>
    </dgm:pt>
    <dgm:pt modelId="{8AAB7396-C62A-4A7D-B55B-60B4E1ADA446}" type="pres">
      <dgm:prSet presAssocID="{DE55029F-3768-4030-BB47-F8B7B595A2F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FE090C-2578-49A8-A08A-0D5F86203147}" type="pres">
      <dgm:prSet presAssocID="{B56179D9-2BC8-4159-9996-AB16F641C602}" presName="linNode" presStyleCnt="0"/>
      <dgm:spPr/>
    </dgm:pt>
    <dgm:pt modelId="{F1F92779-DA4C-4526-B63E-E08B9B8FA000}" type="pres">
      <dgm:prSet presAssocID="{B56179D9-2BC8-4159-9996-AB16F641C602}" presName="parentShp" presStyleLbl="node1" presStyleIdx="0" presStyleCnt="1" custScaleX="876449" custLinFactNeighborX="-132" custLinFactNeighborY="38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C484F6-78B0-4194-8450-3A4F0CBCC5E3}" type="pres">
      <dgm:prSet presAssocID="{B56179D9-2BC8-4159-9996-AB16F641C602}" presName="childShp" presStyleLbl="bgAccFollowNode1" presStyleIdx="0" presStyleCnt="1">
        <dgm:presLayoutVars>
          <dgm:bulletEnabled val="1"/>
        </dgm:presLayoutVars>
      </dgm:prSet>
      <dgm:spPr/>
    </dgm:pt>
  </dgm:ptLst>
  <dgm:cxnLst>
    <dgm:cxn modelId="{E8CBE386-F103-4484-9A92-5876BB0F7EC9}" srcId="{DE55029F-3768-4030-BB47-F8B7B595A2F9}" destId="{B56179D9-2BC8-4159-9996-AB16F641C602}" srcOrd="0" destOrd="0" parTransId="{2ADFC8F3-EE7F-4E0D-8959-0337D2FD8877}" sibTransId="{5BE6751E-B670-48F8-BBD0-3405512168BA}"/>
    <dgm:cxn modelId="{48063FBD-7F34-43FD-A48E-AD349E763925}" type="presOf" srcId="{DE55029F-3768-4030-BB47-F8B7B595A2F9}" destId="{8AAB7396-C62A-4A7D-B55B-60B4E1ADA446}" srcOrd="0" destOrd="0" presId="urn:microsoft.com/office/officeart/2005/8/layout/vList6"/>
    <dgm:cxn modelId="{8AD13C88-DB41-4A3B-B016-2E4D88C2FD6B}" type="presOf" srcId="{B56179D9-2BC8-4159-9996-AB16F641C602}" destId="{F1F92779-DA4C-4526-B63E-E08B9B8FA000}" srcOrd="0" destOrd="0" presId="urn:microsoft.com/office/officeart/2005/8/layout/vList6"/>
    <dgm:cxn modelId="{4F68D39F-97CD-4CA1-A87A-4D9AAFFC3538}" type="presParOf" srcId="{8AAB7396-C62A-4A7D-B55B-60B4E1ADA446}" destId="{03FE090C-2578-49A8-A08A-0D5F86203147}" srcOrd="0" destOrd="0" presId="urn:microsoft.com/office/officeart/2005/8/layout/vList6"/>
    <dgm:cxn modelId="{736540F8-96ED-4431-BD70-E87565A33545}" type="presParOf" srcId="{03FE090C-2578-49A8-A08A-0D5F86203147}" destId="{F1F92779-DA4C-4526-B63E-E08B9B8FA000}" srcOrd="0" destOrd="0" presId="urn:microsoft.com/office/officeart/2005/8/layout/vList6"/>
    <dgm:cxn modelId="{B3F05A23-A06E-4DB9-AB59-ACC8F20138F3}" type="presParOf" srcId="{03FE090C-2578-49A8-A08A-0D5F86203147}" destId="{C4C484F6-78B0-4194-8450-3A4F0CBCC5E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4607335-27F7-4ACC-B9FC-D422C459F0DD}" type="doc">
      <dgm:prSet loTypeId="urn:microsoft.com/office/officeart/2005/8/layout/hProcess9" loCatId="process" qsTypeId="urn:microsoft.com/office/officeart/2005/8/quickstyle/3d2#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C9F293-2EBE-4025-B774-4C5D3C31EAA8}">
      <dgm:prSet custT="1"/>
      <dgm:spPr/>
      <dgm:t>
        <a:bodyPr/>
        <a:lstStyle/>
        <a:p>
          <a:pPr rtl="0"/>
          <a:r>
            <a:rPr lang="uk-UA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en-US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654</a:t>
          </a:r>
          <a:r>
            <a:rPr lang="uk-UA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голів великої рогатої худоби</a:t>
          </a:r>
          <a:endParaRPr lang="ru-RU" sz="12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04B240E-980A-46E7-90BC-2952FA1913B8}" type="parTrans" cxnId="{089D6A3C-C1C5-4EEB-AFE8-D9E52B8C424B}">
      <dgm:prSet/>
      <dgm:spPr/>
      <dgm:t>
        <a:bodyPr/>
        <a:lstStyle/>
        <a:p>
          <a:endParaRPr lang="ru-RU"/>
        </a:p>
      </dgm:t>
    </dgm:pt>
    <dgm:pt modelId="{EF7CAACB-BDF7-41C4-BCF4-C423C409B289}" type="sibTrans" cxnId="{089D6A3C-C1C5-4EEB-AFE8-D9E52B8C424B}">
      <dgm:prSet/>
      <dgm:spPr/>
      <dgm:t>
        <a:bodyPr/>
        <a:lstStyle/>
        <a:p>
          <a:endParaRPr lang="ru-RU"/>
        </a:p>
      </dgm:t>
    </dgm:pt>
    <dgm:pt modelId="{CB19E283-3350-4D52-A1E4-C96BAD584838}">
      <dgm:prSet custT="1"/>
      <dgm:spPr/>
      <dgm:t>
        <a:bodyPr/>
        <a:lstStyle/>
        <a:p>
          <a:r>
            <a:rPr lang="uk-UA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3</a:t>
          </a:r>
          <a:r>
            <a:rPr lang="en-US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00</a:t>
          </a:r>
          <a:r>
            <a:rPr lang="uk-UA" sz="13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голів овець</a:t>
          </a:r>
          <a:endParaRPr lang="x-none" sz="13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4D81C3F-02F1-4B3E-BB9F-CB7747F7BAA6}" type="parTrans" cxnId="{A275C622-D1B1-471D-B39F-64D194C9DC75}">
      <dgm:prSet/>
      <dgm:spPr/>
      <dgm:t>
        <a:bodyPr/>
        <a:lstStyle/>
        <a:p>
          <a:endParaRPr lang="x-none"/>
        </a:p>
      </dgm:t>
    </dgm:pt>
    <dgm:pt modelId="{CB32706D-DBEB-455B-B146-E7E62265B7E8}" type="sibTrans" cxnId="{A275C622-D1B1-471D-B39F-64D194C9DC75}">
      <dgm:prSet/>
      <dgm:spPr/>
      <dgm:t>
        <a:bodyPr/>
        <a:lstStyle/>
        <a:p>
          <a:endParaRPr lang="x-none"/>
        </a:p>
      </dgm:t>
    </dgm:pt>
    <dgm:pt modelId="{961C0A74-D75B-484C-9D7D-F945F01E2808}">
      <dgm:prSet/>
      <dgm:spPr/>
      <dgm:t>
        <a:bodyPr/>
        <a:lstStyle/>
        <a:p>
          <a:r>
            <a:rPr lang="uk-UA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поголів’я птиці по району складає </a:t>
          </a:r>
          <a:r>
            <a:rPr lang="en-US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316 0</a:t>
          </a:r>
          <a:r>
            <a:rPr lang="uk-UA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00 голів</a:t>
          </a:r>
          <a:endParaRPr lang="x-none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7E4A633-B668-4712-88B8-08ED434798E0}" type="parTrans" cxnId="{D4E1D042-E4EC-43DF-A6F8-65414EC407E7}">
      <dgm:prSet/>
      <dgm:spPr/>
      <dgm:t>
        <a:bodyPr/>
        <a:lstStyle/>
        <a:p>
          <a:endParaRPr lang="x-none"/>
        </a:p>
      </dgm:t>
    </dgm:pt>
    <dgm:pt modelId="{FACB0138-32F0-4D6E-97C3-3291D16625EB}" type="sibTrans" cxnId="{D4E1D042-E4EC-43DF-A6F8-65414EC407E7}">
      <dgm:prSet/>
      <dgm:spPr/>
      <dgm:t>
        <a:bodyPr/>
        <a:lstStyle/>
        <a:p>
          <a:endParaRPr lang="x-none"/>
        </a:p>
      </dgm:t>
    </dgm:pt>
    <dgm:pt modelId="{2698D6B3-1A12-4E40-829F-059BB5B86175}" type="pres">
      <dgm:prSet presAssocID="{34607335-27F7-4ACC-B9FC-D422C459F0D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EBF655-6D47-4D7D-9980-C12F0C4DA923}" type="pres">
      <dgm:prSet presAssocID="{34607335-27F7-4ACC-B9FC-D422C459F0DD}" presName="arrow" presStyleLbl="bgShp" presStyleIdx="0" presStyleCnt="1"/>
      <dgm:spPr/>
    </dgm:pt>
    <dgm:pt modelId="{EC709BE3-6E78-4AFD-A3DE-4567E6E56CDA}" type="pres">
      <dgm:prSet presAssocID="{34607335-27F7-4ACC-B9FC-D422C459F0DD}" presName="linearProcess" presStyleCnt="0"/>
      <dgm:spPr/>
    </dgm:pt>
    <dgm:pt modelId="{2615650D-3786-43EF-A6DD-48822DB46B95}" type="pres">
      <dgm:prSet presAssocID="{E1C9F293-2EBE-4025-B774-4C5D3C31EAA8}" presName="textNode" presStyleLbl="node1" presStyleIdx="0" presStyleCnt="3" custScaleX="56339" custScaleY="215403" custLinFactX="-31656" custLinFactNeighborX="-100000" custLinFactNeighborY="-19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399460-E23D-4189-8D4B-F708BB0382AF}" type="pres">
      <dgm:prSet presAssocID="{EF7CAACB-BDF7-41C4-BCF4-C423C409B289}" presName="sibTrans" presStyleCnt="0"/>
      <dgm:spPr/>
    </dgm:pt>
    <dgm:pt modelId="{251C54E6-5ACC-48D1-8907-FE8D3E041FEC}" type="pres">
      <dgm:prSet presAssocID="{CB19E283-3350-4D52-A1E4-C96BAD584838}" presName="textNode" presStyleLbl="node1" presStyleIdx="1" presStyleCnt="3" custScaleX="43430" custScaleY="193556" custLinFactX="-18015" custLinFactNeighborX="-100000" custLinFactNeighborY="-19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7094E-6764-4B4D-BFBA-436D185B0BF2}" type="pres">
      <dgm:prSet presAssocID="{CB32706D-DBEB-455B-B146-E7E62265B7E8}" presName="sibTrans" presStyleCnt="0"/>
      <dgm:spPr/>
    </dgm:pt>
    <dgm:pt modelId="{20EDE79E-6008-487F-961D-45BC9F200B93}" type="pres">
      <dgm:prSet presAssocID="{961C0A74-D75B-484C-9D7D-F945F01E2808}" presName="textNode" presStyleLbl="node1" presStyleIdx="2" presStyleCnt="3" custScaleX="58419" custScaleY="193556" custLinFactX="-9510" custLinFactNeighborX="-100000" custLinFactNeighborY="-16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C15EAA-407C-4B85-B13B-CA75DE8B2D59}" type="presOf" srcId="{961C0A74-D75B-484C-9D7D-F945F01E2808}" destId="{20EDE79E-6008-487F-961D-45BC9F200B93}" srcOrd="0" destOrd="0" presId="urn:microsoft.com/office/officeart/2005/8/layout/hProcess9"/>
    <dgm:cxn modelId="{78BA8A5D-C833-4A5B-9542-CB77E643981B}" type="presOf" srcId="{CB19E283-3350-4D52-A1E4-C96BAD584838}" destId="{251C54E6-5ACC-48D1-8907-FE8D3E041FEC}" srcOrd="0" destOrd="0" presId="urn:microsoft.com/office/officeart/2005/8/layout/hProcess9"/>
    <dgm:cxn modelId="{D4E1D042-E4EC-43DF-A6F8-65414EC407E7}" srcId="{34607335-27F7-4ACC-B9FC-D422C459F0DD}" destId="{961C0A74-D75B-484C-9D7D-F945F01E2808}" srcOrd="2" destOrd="0" parTransId="{17E4A633-B668-4712-88B8-08ED434798E0}" sibTransId="{FACB0138-32F0-4D6E-97C3-3291D16625EB}"/>
    <dgm:cxn modelId="{306D00A1-1BEE-4145-BDE4-D93CEFA5FDE1}" type="presOf" srcId="{34607335-27F7-4ACC-B9FC-D422C459F0DD}" destId="{2698D6B3-1A12-4E40-829F-059BB5B86175}" srcOrd="0" destOrd="0" presId="urn:microsoft.com/office/officeart/2005/8/layout/hProcess9"/>
    <dgm:cxn modelId="{A275C622-D1B1-471D-B39F-64D194C9DC75}" srcId="{34607335-27F7-4ACC-B9FC-D422C459F0DD}" destId="{CB19E283-3350-4D52-A1E4-C96BAD584838}" srcOrd="1" destOrd="0" parTransId="{84D81C3F-02F1-4B3E-BB9F-CB7747F7BAA6}" sibTransId="{CB32706D-DBEB-455B-B146-E7E62265B7E8}"/>
    <dgm:cxn modelId="{089D6A3C-C1C5-4EEB-AFE8-D9E52B8C424B}" srcId="{34607335-27F7-4ACC-B9FC-D422C459F0DD}" destId="{E1C9F293-2EBE-4025-B774-4C5D3C31EAA8}" srcOrd="0" destOrd="0" parTransId="{704B240E-980A-46E7-90BC-2952FA1913B8}" sibTransId="{EF7CAACB-BDF7-41C4-BCF4-C423C409B289}"/>
    <dgm:cxn modelId="{BDB63D1D-CC9D-430A-AAA1-16CBC1C83E00}" type="presOf" srcId="{E1C9F293-2EBE-4025-B774-4C5D3C31EAA8}" destId="{2615650D-3786-43EF-A6DD-48822DB46B95}" srcOrd="0" destOrd="0" presId="urn:microsoft.com/office/officeart/2005/8/layout/hProcess9"/>
    <dgm:cxn modelId="{F539EBC9-1CB9-45F0-B3D7-3FC25AE4D926}" type="presParOf" srcId="{2698D6B3-1A12-4E40-829F-059BB5B86175}" destId="{D2EBF655-6D47-4D7D-9980-C12F0C4DA923}" srcOrd="0" destOrd="0" presId="urn:microsoft.com/office/officeart/2005/8/layout/hProcess9"/>
    <dgm:cxn modelId="{0C7C185D-62AB-464C-9E94-0343F39BD181}" type="presParOf" srcId="{2698D6B3-1A12-4E40-829F-059BB5B86175}" destId="{EC709BE3-6E78-4AFD-A3DE-4567E6E56CDA}" srcOrd="1" destOrd="0" presId="urn:microsoft.com/office/officeart/2005/8/layout/hProcess9"/>
    <dgm:cxn modelId="{F29E0DE2-CFD3-4C5D-A154-4EF30E0CFEAC}" type="presParOf" srcId="{EC709BE3-6E78-4AFD-A3DE-4567E6E56CDA}" destId="{2615650D-3786-43EF-A6DD-48822DB46B95}" srcOrd="0" destOrd="0" presId="urn:microsoft.com/office/officeart/2005/8/layout/hProcess9"/>
    <dgm:cxn modelId="{D403EB9E-5560-40CD-A2FB-AA3AAEF5C488}" type="presParOf" srcId="{EC709BE3-6E78-4AFD-A3DE-4567E6E56CDA}" destId="{05399460-E23D-4189-8D4B-F708BB0382AF}" srcOrd="1" destOrd="0" presId="urn:microsoft.com/office/officeart/2005/8/layout/hProcess9"/>
    <dgm:cxn modelId="{99382E86-C738-4C0B-8FCA-9662ECB0229A}" type="presParOf" srcId="{EC709BE3-6E78-4AFD-A3DE-4567E6E56CDA}" destId="{251C54E6-5ACC-48D1-8907-FE8D3E041FEC}" srcOrd="2" destOrd="0" presId="urn:microsoft.com/office/officeart/2005/8/layout/hProcess9"/>
    <dgm:cxn modelId="{1572ECDD-F8D2-432E-A669-A14C09DD5FA1}" type="presParOf" srcId="{EC709BE3-6E78-4AFD-A3DE-4567E6E56CDA}" destId="{6707094E-6764-4B4D-BFBA-436D185B0BF2}" srcOrd="3" destOrd="0" presId="urn:microsoft.com/office/officeart/2005/8/layout/hProcess9"/>
    <dgm:cxn modelId="{95382864-7E45-4EAB-BE5E-1BD14400371F}" type="presParOf" srcId="{EC709BE3-6E78-4AFD-A3DE-4567E6E56CDA}" destId="{20EDE79E-6008-487F-961D-45BC9F200B9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4DDA739-CD40-4EEF-85CF-B10DA54DF8DB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3CE830-3136-4F85-A3C5-7C571114E9D3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Соціальний захист населення</a:t>
          </a:r>
          <a:endParaRPr lang="ru-RU" sz="2400" b="1" dirty="0">
            <a:solidFill>
              <a:schemeClr val="tx1"/>
            </a:solidFill>
            <a:effectLst/>
            <a:latin typeface="+mj-lt"/>
          </a:endParaRPr>
        </a:p>
      </dgm:t>
    </dgm:pt>
    <dgm:pt modelId="{34741397-E185-4B3B-A282-085AA82DDC44}" type="parTrans" cxnId="{135352B7-7D0B-48B1-BA66-60B53B2B9949}">
      <dgm:prSet/>
      <dgm:spPr/>
      <dgm:t>
        <a:bodyPr/>
        <a:lstStyle/>
        <a:p>
          <a:pPr algn="ctr"/>
          <a:endParaRPr lang="ru-RU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320132-D800-4D32-BF84-6E75CA30D0A8}" type="sibTrans" cxnId="{135352B7-7D0B-48B1-BA66-60B53B2B9949}">
      <dgm:prSet/>
      <dgm:spPr/>
      <dgm:t>
        <a:bodyPr/>
        <a:lstStyle/>
        <a:p>
          <a:pPr algn="ctr"/>
          <a:endParaRPr lang="ru-RU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2E4439-2CB8-4B9A-85B9-6A0961165894}" type="pres">
      <dgm:prSet presAssocID="{34DDA739-CD40-4EEF-85CF-B10DA54DF8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F2F16D-53E0-4118-813B-466BF6AC49A0}" type="pres">
      <dgm:prSet presAssocID="{2C3CE830-3136-4F85-A3C5-7C571114E9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1219A3-E6BF-43C6-88F5-C6717E3BF7BE}" type="presOf" srcId="{2C3CE830-3136-4F85-A3C5-7C571114E9D3}" destId="{F4F2F16D-53E0-4118-813B-466BF6AC49A0}" srcOrd="0" destOrd="0" presId="urn:microsoft.com/office/officeart/2005/8/layout/vList2"/>
    <dgm:cxn modelId="{135352B7-7D0B-48B1-BA66-60B53B2B9949}" srcId="{34DDA739-CD40-4EEF-85CF-B10DA54DF8DB}" destId="{2C3CE830-3136-4F85-A3C5-7C571114E9D3}" srcOrd="0" destOrd="0" parTransId="{34741397-E185-4B3B-A282-085AA82DDC44}" sibTransId="{DA320132-D800-4D32-BF84-6E75CA30D0A8}"/>
    <dgm:cxn modelId="{035B572E-F59E-4DCC-A5B5-B44DA2736DC6}" type="presOf" srcId="{34DDA739-CD40-4EEF-85CF-B10DA54DF8DB}" destId="{2F2E4439-2CB8-4B9A-85B9-6A0961165894}" srcOrd="0" destOrd="0" presId="urn:microsoft.com/office/officeart/2005/8/layout/vList2"/>
    <dgm:cxn modelId="{F597770D-E9A8-42D0-A2B9-B21017C85D72}" type="presParOf" srcId="{2F2E4439-2CB8-4B9A-85B9-6A0961165894}" destId="{F4F2F16D-53E0-4118-813B-466BF6AC49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171DD2D-3FA2-4988-A6F7-82420854EBA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10E287-6465-489B-A11D-B5AC89C34DBB}">
      <dgm:prSet phldrT="[Текст]" phldr="1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DD22160D-D48A-4968-90AF-7C73048CEB08}" type="sibTrans" cxnId="{DACF0EB4-2226-4DD8-80A3-FB17A4DDA10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1CF154B-1B1D-414E-B6D3-ACE839D3F102}" type="parTrans" cxnId="{DACF0EB4-2226-4DD8-80A3-FB17A4DDA10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0A650F4-141F-40DD-907D-21DE029BD3B9}">
      <dgm:prSet custT="1"/>
      <dgm:spPr/>
      <dgm:t>
        <a:bodyPr/>
        <a:lstStyle/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Проведено  виплати державних допомог 33 162 особам на суму 786 695,07 тис. грн., у тому числі: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сім’ям з дітьми – 5 546 осіб на суму 84 640,80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 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 з інвалідністю з дитинства та дітям з інвалідністю - 1 687 особам  на суму 71 609,35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особам, які проживають з особами з інвалідністю І та ІІ групи внаслідок психічних розладів – 159 особам на суму 4 370,64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малозабезпеченим сім’ям – 1 114 особам на суму  60 652,08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особам, які не мають права на пенсію та особам з інвалідністю –1 078 особам на суму 29 981,94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algn="ctr"/>
          <a:r>
            <a:rPr lang="uk-UA" sz="125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непрацюючим особам, які досягли загального пенсійного віку, але не набули права на пенсійну виплату – 63 особам  на суму 899,40 </a:t>
          </a:r>
          <a:r>
            <a:rPr lang="uk-UA" sz="125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uk-UA" sz="12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4E2F410-C60A-42E1-97E6-84E44DE52A18}" type="parTrans" cxnId="{7175C856-A19A-4381-B3DE-DA5D941ABAC5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24069225-4516-487C-8E8C-76C3305FDB39}" type="sibTrans" cxnId="{7175C856-A19A-4381-B3DE-DA5D941ABAC5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EB639766-8F20-45F6-A950-6105CFC9CEE8}" type="pres">
      <dgm:prSet presAssocID="{6171DD2D-3FA2-4988-A6F7-82420854EB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364097-6ADF-46D3-8703-55DEAF5866BB}" type="pres">
      <dgm:prSet presAssocID="{1E10E287-6465-489B-A11D-B5AC89C34DBB}" presName="boxAndChildren" presStyleCnt="0"/>
      <dgm:spPr/>
    </dgm:pt>
    <dgm:pt modelId="{78ACB48C-2CAD-4D85-B354-4FA0C8553EC1}" type="pres">
      <dgm:prSet presAssocID="{1E10E287-6465-489B-A11D-B5AC89C34DBB}" presName="parentTextBox" presStyleLbl="node1" presStyleIdx="0" presStyleCnt="2" custScaleY="1952" custLinFactNeighborX="-725" custLinFactNeighborY="-53388"/>
      <dgm:spPr/>
      <dgm:t>
        <a:bodyPr/>
        <a:lstStyle/>
        <a:p>
          <a:endParaRPr lang="ru-RU"/>
        </a:p>
      </dgm:t>
    </dgm:pt>
    <dgm:pt modelId="{64586E82-B223-4C6D-A082-39E29A8AA3C8}" type="pres">
      <dgm:prSet presAssocID="{24069225-4516-487C-8E8C-76C3305FDB39}" presName="sp" presStyleCnt="0"/>
      <dgm:spPr/>
    </dgm:pt>
    <dgm:pt modelId="{ECE3CB2B-5FC0-4485-A57A-1EFCB6797CB8}" type="pres">
      <dgm:prSet presAssocID="{80A650F4-141F-40DD-907D-21DE029BD3B9}" presName="arrowAndChildren" presStyleCnt="0"/>
      <dgm:spPr/>
    </dgm:pt>
    <dgm:pt modelId="{9619088B-918D-49B7-8907-4B6D4AA68C6C}" type="pres">
      <dgm:prSet presAssocID="{80A650F4-141F-40DD-907D-21DE029BD3B9}" presName="parentTextArrow" presStyleLbl="node1" presStyleIdx="1" presStyleCnt="2" custLinFactNeighborX="1040" custLinFactNeighborY="195"/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DACF0EB4-2226-4DD8-80A3-FB17A4DDA109}" srcId="{6171DD2D-3FA2-4988-A6F7-82420854EBA1}" destId="{1E10E287-6465-489B-A11D-B5AC89C34DBB}" srcOrd="1" destOrd="0" parTransId="{81CF154B-1B1D-414E-B6D3-ACE839D3F102}" sibTransId="{DD22160D-D48A-4968-90AF-7C73048CEB08}"/>
    <dgm:cxn modelId="{7175C856-A19A-4381-B3DE-DA5D941ABAC5}" srcId="{6171DD2D-3FA2-4988-A6F7-82420854EBA1}" destId="{80A650F4-141F-40DD-907D-21DE029BD3B9}" srcOrd="0" destOrd="0" parTransId="{84E2F410-C60A-42E1-97E6-84E44DE52A18}" sibTransId="{24069225-4516-487C-8E8C-76C3305FDB39}"/>
    <dgm:cxn modelId="{306B8D87-B749-4796-92C9-D8340F892ADB}" type="presOf" srcId="{1E10E287-6465-489B-A11D-B5AC89C34DBB}" destId="{78ACB48C-2CAD-4D85-B354-4FA0C8553EC1}" srcOrd="0" destOrd="0" presId="urn:microsoft.com/office/officeart/2005/8/layout/process4"/>
    <dgm:cxn modelId="{A2198C8D-6548-4982-8A41-A7F3E2676A95}" type="presOf" srcId="{80A650F4-141F-40DD-907D-21DE029BD3B9}" destId="{9619088B-918D-49B7-8907-4B6D4AA68C6C}" srcOrd="0" destOrd="0" presId="urn:microsoft.com/office/officeart/2005/8/layout/process4"/>
    <dgm:cxn modelId="{7131376A-F622-4E2A-A0C6-B820149BDCAC}" type="presOf" srcId="{6171DD2D-3FA2-4988-A6F7-82420854EBA1}" destId="{EB639766-8F20-45F6-A950-6105CFC9CEE8}" srcOrd="0" destOrd="0" presId="urn:microsoft.com/office/officeart/2005/8/layout/process4"/>
    <dgm:cxn modelId="{62741097-E0FA-4D1B-A5EF-2E7DE7DB38A6}" type="presParOf" srcId="{EB639766-8F20-45F6-A950-6105CFC9CEE8}" destId="{90364097-6ADF-46D3-8703-55DEAF5866BB}" srcOrd="0" destOrd="0" presId="urn:microsoft.com/office/officeart/2005/8/layout/process4"/>
    <dgm:cxn modelId="{D0284572-FFA8-43FC-9B72-D88F849CE510}" type="presParOf" srcId="{90364097-6ADF-46D3-8703-55DEAF5866BB}" destId="{78ACB48C-2CAD-4D85-B354-4FA0C8553EC1}" srcOrd="0" destOrd="0" presId="urn:microsoft.com/office/officeart/2005/8/layout/process4"/>
    <dgm:cxn modelId="{10CFE1C6-CF6E-4A4E-BCCF-99143F61BE35}" type="presParOf" srcId="{EB639766-8F20-45F6-A950-6105CFC9CEE8}" destId="{64586E82-B223-4C6D-A082-39E29A8AA3C8}" srcOrd="1" destOrd="0" presId="urn:microsoft.com/office/officeart/2005/8/layout/process4"/>
    <dgm:cxn modelId="{30111FD2-4878-41E6-A9BF-89D1555FFB89}" type="presParOf" srcId="{EB639766-8F20-45F6-A950-6105CFC9CEE8}" destId="{ECE3CB2B-5FC0-4485-A57A-1EFCB6797CB8}" srcOrd="2" destOrd="0" presId="urn:microsoft.com/office/officeart/2005/8/layout/process4"/>
    <dgm:cxn modelId="{CC136212-9FA0-491B-9E19-7F9D982BEE2D}" type="presParOf" srcId="{ECE3CB2B-5FC0-4485-A57A-1EFCB6797CB8}" destId="{9619088B-918D-49B7-8907-4B6D4AA68C6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4DDA739-CD40-4EEF-85CF-B10DA54DF8DB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3CE830-3136-4F85-A3C5-7C571114E9D3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Соціальний захист населення</a:t>
          </a:r>
          <a:endParaRPr lang="ru-RU" sz="2400" b="1" dirty="0">
            <a:solidFill>
              <a:schemeClr val="tx1"/>
            </a:solidFill>
            <a:effectLst/>
            <a:latin typeface="+mj-lt"/>
          </a:endParaRPr>
        </a:p>
      </dgm:t>
    </dgm:pt>
    <dgm:pt modelId="{34741397-E185-4B3B-A282-085AA82DDC44}" type="parTrans" cxnId="{135352B7-7D0B-48B1-BA66-60B53B2B9949}">
      <dgm:prSet/>
      <dgm:spPr/>
      <dgm:t>
        <a:bodyPr/>
        <a:lstStyle/>
        <a:p>
          <a:pPr algn="ctr"/>
          <a:endParaRPr lang="ru-RU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320132-D800-4D32-BF84-6E75CA30D0A8}" type="sibTrans" cxnId="{135352B7-7D0B-48B1-BA66-60B53B2B9949}">
      <dgm:prSet/>
      <dgm:spPr/>
      <dgm:t>
        <a:bodyPr/>
        <a:lstStyle/>
        <a:p>
          <a:pPr algn="ctr"/>
          <a:endParaRPr lang="ru-RU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F2E4439-2CB8-4B9A-85B9-6A0961165894}" type="pres">
      <dgm:prSet presAssocID="{34DDA739-CD40-4EEF-85CF-B10DA54DF8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F2F16D-53E0-4118-813B-466BF6AC49A0}" type="pres">
      <dgm:prSet presAssocID="{2C3CE830-3136-4F85-A3C5-7C571114E9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74F6F1-71B0-480C-A2EE-E665D8B784A4}" type="presOf" srcId="{2C3CE830-3136-4F85-A3C5-7C571114E9D3}" destId="{F4F2F16D-53E0-4118-813B-466BF6AC49A0}" srcOrd="0" destOrd="0" presId="urn:microsoft.com/office/officeart/2005/8/layout/vList2"/>
    <dgm:cxn modelId="{6684DE15-9C31-45CA-AD1D-581737F8ED1F}" type="presOf" srcId="{34DDA739-CD40-4EEF-85CF-B10DA54DF8DB}" destId="{2F2E4439-2CB8-4B9A-85B9-6A0961165894}" srcOrd="0" destOrd="0" presId="urn:microsoft.com/office/officeart/2005/8/layout/vList2"/>
    <dgm:cxn modelId="{135352B7-7D0B-48B1-BA66-60B53B2B9949}" srcId="{34DDA739-CD40-4EEF-85CF-B10DA54DF8DB}" destId="{2C3CE830-3136-4F85-A3C5-7C571114E9D3}" srcOrd="0" destOrd="0" parTransId="{34741397-E185-4B3B-A282-085AA82DDC44}" sibTransId="{DA320132-D800-4D32-BF84-6E75CA30D0A8}"/>
    <dgm:cxn modelId="{F6EDA382-462B-44E1-8CCE-7461BDF05463}" type="presParOf" srcId="{2F2E4439-2CB8-4B9A-85B9-6A0961165894}" destId="{F4F2F16D-53E0-4118-813B-466BF6AC49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7069BF0-CBD1-457F-908F-9CF801A04722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179A9C0-AEFA-4173-81D9-FF9DE07B790F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СЛУЖБА У СПРАВАХ ДІТЕЙ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D9FA45-7946-48CA-A202-20E107FC828C}" type="parTrans" cxnId="{09F4A564-AEDE-4823-9D87-4D4450F79B15}">
      <dgm:prSet/>
      <dgm:spPr/>
      <dgm:t>
        <a:bodyPr/>
        <a:lstStyle/>
        <a:p>
          <a:endParaRPr lang="ru-RU"/>
        </a:p>
      </dgm:t>
    </dgm:pt>
    <dgm:pt modelId="{DF2B664C-2A97-4FBA-A01B-28B3294F9D8C}" type="sibTrans" cxnId="{09F4A564-AEDE-4823-9D87-4D4450F79B15}">
      <dgm:prSet/>
      <dgm:spPr/>
      <dgm:t>
        <a:bodyPr/>
        <a:lstStyle/>
        <a:p>
          <a:endParaRPr lang="ru-RU"/>
        </a:p>
      </dgm:t>
    </dgm:pt>
    <dgm:pt modelId="{FD3B4E52-5BAB-44A6-9BDD-C9475110DBE9}" type="pres">
      <dgm:prSet presAssocID="{77069BF0-CBD1-457F-908F-9CF801A047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28F06E-7ECF-4721-8562-967304AB2292}" type="pres">
      <dgm:prSet presAssocID="{9179A9C0-AEFA-4173-81D9-FF9DE07B79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CF0000-ECFD-4EB0-981B-ED3A0681A046}" type="presOf" srcId="{9179A9C0-AEFA-4173-81D9-FF9DE07B790F}" destId="{9028F06E-7ECF-4721-8562-967304AB2292}" srcOrd="0" destOrd="0" presId="urn:microsoft.com/office/officeart/2005/8/layout/vList2"/>
    <dgm:cxn modelId="{09F4A564-AEDE-4823-9D87-4D4450F79B15}" srcId="{77069BF0-CBD1-457F-908F-9CF801A04722}" destId="{9179A9C0-AEFA-4173-81D9-FF9DE07B790F}" srcOrd="0" destOrd="0" parTransId="{37D9FA45-7946-48CA-A202-20E107FC828C}" sibTransId="{DF2B664C-2A97-4FBA-A01B-28B3294F9D8C}"/>
    <dgm:cxn modelId="{D8FC0842-AB8F-46F6-8DF5-CF1F230346AC}" type="presOf" srcId="{77069BF0-CBD1-457F-908F-9CF801A04722}" destId="{FD3B4E52-5BAB-44A6-9BDD-C9475110DBE9}" srcOrd="0" destOrd="0" presId="urn:microsoft.com/office/officeart/2005/8/layout/vList2"/>
    <dgm:cxn modelId="{C51E69E2-0C6E-4D72-9AD5-DC3081713363}" type="presParOf" srcId="{FD3B4E52-5BAB-44A6-9BDD-C9475110DBE9}" destId="{9028F06E-7ECF-4721-8562-967304AB229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43AB20D4-5844-43C4-B29D-1E14CF2C1A2D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661FA0F-B8C9-4609-B7CC-19F8377E0C16}">
      <dgm:prSet custT="1"/>
      <dgm:spPr/>
      <dgm:t>
        <a:bodyPr/>
        <a:lstStyle/>
        <a:p>
          <a:pPr algn="just" rtl="0"/>
          <a:r>
            <a:rPr lang="ru-RU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	</a:t>
          </a:r>
        </a:p>
        <a:p>
          <a:pPr algn="just" rtl="0"/>
          <a:r>
            <a:rPr lang="ru-RU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	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На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території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Запорізького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району створено 15 служб/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відділів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у справах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(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сільських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та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селищних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рад) та 2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міські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служби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у справах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територіальних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громад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Запорізького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району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Запорізької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області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 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зі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статусом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юридичних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осіб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.</a:t>
          </a:r>
          <a:endParaRPr lang="en-US" sz="13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just" rtl="0"/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	На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обліку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служб у справах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перебуває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468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дитини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-сироти та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позбавлених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батьківського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піклування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із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них: 156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дітей-сиріт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312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позбавлених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батьківського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3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піклування</a:t>
          </a:r>
          <a:r>
            <a:rPr lang="ru-RU" sz="13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en-US" sz="13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 rtl="0"/>
          <a:endParaRPr lang="ru-RU" sz="1200" b="1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687A969-F9EE-43C7-9D34-4B5B7A47E16C}" type="parTrans" cxnId="{8CA5D146-158D-47A7-9612-F691448858CE}">
      <dgm:prSet/>
      <dgm:spPr/>
      <dgm:t>
        <a:bodyPr/>
        <a:lstStyle/>
        <a:p>
          <a:endParaRPr lang="uk-UA" sz="1800" b="1">
            <a:solidFill>
              <a:schemeClr val="tx1"/>
            </a:solidFill>
            <a:effectLst/>
          </a:endParaRPr>
        </a:p>
      </dgm:t>
    </dgm:pt>
    <dgm:pt modelId="{744ACE5F-4DF5-4DD0-88E4-8B719995A1D0}" type="sibTrans" cxnId="{8CA5D146-158D-47A7-9612-F691448858CE}">
      <dgm:prSet/>
      <dgm:spPr/>
      <dgm:t>
        <a:bodyPr/>
        <a:lstStyle/>
        <a:p>
          <a:endParaRPr lang="uk-UA" sz="1800" b="1">
            <a:solidFill>
              <a:schemeClr val="tx1"/>
            </a:solidFill>
            <a:effectLst/>
          </a:endParaRPr>
        </a:p>
      </dgm:t>
    </dgm:pt>
    <dgm:pt modelId="{571A3255-78B3-4BCD-B64B-500951178F1E}" type="pres">
      <dgm:prSet presAssocID="{43AB20D4-5844-43C4-B29D-1E14CF2C1A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D2C48D-F78E-4A72-80AA-3BAE107ED26B}" type="pres">
      <dgm:prSet presAssocID="{4661FA0F-B8C9-4609-B7CC-19F8377E0C16}" presName="linNode" presStyleCnt="0"/>
      <dgm:spPr/>
    </dgm:pt>
    <dgm:pt modelId="{D747A7B3-06E8-4F57-88D9-83CE167E6873}" type="pres">
      <dgm:prSet presAssocID="{4661FA0F-B8C9-4609-B7CC-19F8377E0C16}" presName="parentText" presStyleLbl="node1" presStyleIdx="0" presStyleCnt="1" custScaleX="274240" custScaleY="100098" custLinFactNeighborX="1905" custLinFactNeighborY="-554">
        <dgm:presLayoutVars>
          <dgm:chMax val="1"/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7338A5BB-2F8D-4A84-A6B3-FB96043439A0}" type="presOf" srcId="{4661FA0F-B8C9-4609-B7CC-19F8377E0C16}" destId="{D747A7B3-06E8-4F57-88D9-83CE167E6873}" srcOrd="0" destOrd="0" presId="urn:microsoft.com/office/officeart/2005/8/layout/vList5"/>
    <dgm:cxn modelId="{220A8013-D3A3-4B53-8882-B65C2FBE061D}" type="presOf" srcId="{43AB20D4-5844-43C4-B29D-1E14CF2C1A2D}" destId="{571A3255-78B3-4BCD-B64B-500951178F1E}" srcOrd="0" destOrd="0" presId="urn:microsoft.com/office/officeart/2005/8/layout/vList5"/>
    <dgm:cxn modelId="{8CA5D146-158D-47A7-9612-F691448858CE}" srcId="{43AB20D4-5844-43C4-B29D-1E14CF2C1A2D}" destId="{4661FA0F-B8C9-4609-B7CC-19F8377E0C16}" srcOrd="0" destOrd="0" parTransId="{8687A969-F9EE-43C7-9D34-4B5B7A47E16C}" sibTransId="{744ACE5F-4DF5-4DD0-88E4-8B719995A1D0}"/>
    <dgm:cxn modelId="{2AC07841-DA0B-43F6-B986-C228888D3678}" type="presParOf" srcId="{571A3255-78B3-4BCD-B64B-500951178F1E}" destId="{9BD2C48D-F78E-4A72-80AA-3BAE107ED26B}" srcOrd="0" destOrd="0" presId="urn:microsoft.com/office/officeart/2005/8/layout/vList5"/>
    <dgm:cxn modelId="{6406E26D-AC01-4DD4-8A03-68C39D26DFAE}" type="presParOf" srcId="{9BD2C48D-F78E-4A72-80AA-3BAE107ED26B}" destId="{D747A7B3-06E8-4F57-88D9-83CE167E6873}" srcOrd="0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F6C9840-F1E8-4D67-9D89-586D52CE52AA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BEE2699-D7E2-41D2-A9EA-7447F7E90135}" type="pres">
      <dgm:prSet presAssocID="{EF6C9840-F1E8-4D67-9D89-586D52CE52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20812FD-A2CF-4FBD-9E18-035279A21F93}" type="presOf" srcId="{EF6C9840-F1E8-4D67-9D89-586D52CE52AA}" destId="{8BEE2699-D7E2-41D2-A9EA-7447F7E9013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F8B4BB2-4EEA-4491-B4D4-0188F0C6DCCB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370EA85-F83B-4778-AFC4-DB67A44B0C81}" type="pres">
      <dgm:prSet presAssocID="{7F8B4BB2-4EEA-4491-B4D4-0188F0C6DC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999FD24-2F7A-4DD1-9336-04313ABE157C}" type="presOf" srcId="{7F8B4BB2-4EEA-4491-B4D4-0188F0C6DCCB}" destId="{5370EA85-F83B-4778-AFC4-DB67A44B0C8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43AB20D4-5844-43C4-B29D-1E14CF2C1A2D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661FA0F-B8C9-4609-B7CC-19F8377E0C16}">
      <dgm:prSet custT="1"/>
      <dgm:spPr/>
      <dgm:t>
        <a:bodyPr/>
        <a:lstStyle/>
        <a:p>
          <a:pPr rtl="0"/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Форми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влаштування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,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які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застосовані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до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даних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:</a:t>
          </a:r>
        </a:p>
        <a:p>
          <a:r>
            <a:rPr lang="uk-UA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під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опікою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,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піклуванням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громадян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перебуває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296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uk-UA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;</a:t>
          </a:r>
          <a:endParaRPr lang="ru-RU" sz="13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в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прийомних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сім’ях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та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дитячих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будинках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сімейного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типу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виховується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69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; </a:t>
          </a:r>
        </a:p>
        <a:p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під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державною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опікою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(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виховуються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в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інтернатних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закладах)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перебуває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uk-UA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90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.</a:t>
          </a:r>
        </a:p>
        <a:p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Загалом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до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сімейних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форм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виховання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влаштовано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365 </a:t>
          </a:r>
          <a:r>
            <a:rPr lang="ru-RU" sz="13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3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.</a:t>
          </a:r>
          <a:endParaRPr lang="ru-RU" sz="13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687A969-F9EE-43C7-9D34-4B5B7A47E16C}" type="parTrans" cxnId="{8CA5D146-158D-47A7-9612-F691448858CE}">
      <dgm:prSet/>
      <dgm:spPr/>
      <dgm:t>
        <a:bodyPr/>
        <a:lstStyle/>
        <a:p>
          <a:endParaRPr lang="uk-UA" sz="1800" b="1">
            <a:solidFill>
              <a:schemeClr val="tx1"/>
            </a:solidFill>
            <a:effectLst/>
          </a:endParaRPr>
        </a:p>
      </dgm:t>
    </dgm:pt>
    <dgm:pt modelId="{744ACE5F-4DF5-4DD0-88E4-8B719995A1D0}" type="sibTrans" cxnId="{8CA5D146-158D-47A7-9612-F691448858CE}">
      <dgm:prSet/>
      <dgm:spPr/>
      <dgm:t>
        <a:bodyPr/>
        <a:lstStyle/>
        <a:p>
          <a:endParaRPr lang="uk-UA" sz="1800" b="1">
            <a:solidFill>
              <a:schemeClr val="tx1"/>
            </a:solidFill>
            <a:effectLst/>
          </a:endParaRPr>
        </a:p>
      </dgm:t>
    </dgm:pt>
    <dgm:pt modelId="{571A3255-78B3-4BCD-B64B-500951178F1E}" type="pres">
      <dgm:prSet presAssocID="{43AB20D4-5844-43C4-B29D-1E14CF2C1A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D2C48D-F78E-4A72-80AA-3BAE107ED26B}" type="pres">
      <dgm:prSet presAssocID="{4661FA0F-B8C9-4609-B7CC-19F8377E0C16}" presName="linNode" presStyleCnt="0"/>
      <dgm:spPr/>
    </dgm:pt>
    <dgm:pt modelId="{D747A7B3-06E8-4F57-88D9-83CE167E6873}" type="pres">
      <dgm:prSet presAssocID="{4661FA0F-B8C9-4609-B7CC-19F8377E0C16}" presName="parentText" presStyleLbl="node1" presStyleIdx="0" presStyleCnt="1" custScaleX="274240" custLinFactNeighborX="6023" custLinFactNeighborY="-596">
        <dgm:presLayoutVars>
          <dgm:chMax val="1"/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</dgm:ptLst>
  <dgm:cxnLst>
    <dgm:cxn modelId="{35974FFF-07C2-4D9A-8041-ADCF411876A0}" type="presOf" srcId="{4661FA0F-B8C9-4609-B7CC-19F8377E0C16}" destId="{D747A7B3-06E8-4F57-88D9-83CE167E6873}" srcOrd="0" destOrd="0" presId="urn:microsoft.com/office/officeart/2005/8/layout/vList5"/>
    <dgm:cxn modelId="{8CA5D146-158D-47A7-9612-F691448858CE}" srcId="{43AB20D4-5844-43C4-B29D-1E14CF2C1A2D}" destId="{4661FA0F-B8C9-4609-B7CC-19F8377E0C16}" srcOrd="0" destOrd="0" parTransId="{8687A969-F9EE-43C7-9D34-4B5B7A47E16C}" sibTransId="{744ACE5F-4DF5-4DD0-88E4-8B719995A1D0}"/>
    <dgm:cxn modelId="{318533C7-0ACB-43A8-BC89-7294F8F9AFC3}" type="presOf" srcId="{43AB20D4-5844-43C4-B29D-1E14CF2C1A2D}" destId="{571A3255-78B3-4BCD-B64B-500951178F1E}" srcOrd="0" destOrd="0" presId="urn:microsoft.com/office/officeart/2005/8/layout/vList5"/>
    <dgm:cxn modelId="{AB208C2C-C654-48FE-8B6B-764C49D1C397}" type="presParOf" srcId="{571A3255-78B3-4BCD-B64B-500951178F1E}" destId="{9BD2C48D-F78E-4A72-80AA-3BAE107ED26B}" srcOrd="0" destOrd="0" presId="urn:microsoft.com/office/officeart/2005/8/layout/vList5"/>
    <dgm:cxn modelId="{39D3A177-37D9-43EA-B4CD-1337E408AF58}" type="presParOf" srcId="{9BD2C48D-F78E-4A72-80AA-3BAE107ED26B}" destId="{D747A7B3-06E8-4F57-88D9-83CE167E6873}" srcOrd="0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5EE14489-C0B8-4E21-BB26-0EEC9AFB6E51}" type="doc">
      <dgm:prSet loTypeId="urn:microsoft.com/office/officeart/2005/8/layout/vList2" loCatId="list" qsTypeId="urn:microsoft.com/office/officeart/2005/8/quickstyle/3d2#1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6F6C2B-C3CD-42B5-9E88-8030C84421C8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СЛУЖБА У СПРАВАХ ДІТЕЙ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8541324-A07B-4E98-90FA-61F8D728D7A0}" type="parTrans" cxnId="{DAD2FC2C-E3A5-4D5A-86DC-1804A3269ECD}">
      <dgm:prSet/>
      <dgm:spPr/>
      <dgm:t>
        <a:bodyPr/>
        <a:lstStyle/>
        <a:p>
          <a:endParaRPr lang="ru-RU" sz="2400"/>
        </a:p>
      </dgm:t>
    </dgm:pt>
    <dgm:pt modelId="{834E7D3D-049A-4F0E-BDE0-9BE3898E2162}" type="sibTrans" cxnId="{DAD2FC2C-E3A5-4D5A-86DC-1804A3269ECD}">
      <dgm:prSet/>
      <dgm:spPr/>
      <dgm:t>
        <a:bodyPr/>
        <a:lstStyle/>
        <a:p>
          <a:endParaRPr lang="ru-RU" sz="2400"/>
        </a:p>
      </dgm:t>
    </dgm:pt>
    <dgm:pt modelId="{FCA3E05A-E3DD-40D2-B3A2-70C29C4979DC}" type="pres">
      <dgm:prSet presAssocID="{5EE14489-C0B8-4E21-BB26-0EEC9AFB6E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48C6AD-EA12-44E6-820C-D72BEE9D336C}" type="pres">
      <dgm:prSet presAssocID="{D56F6C2B-C3CD-42B5-9E88-8030C84421C8}" presName="parentText" presStyleLbl="node1" presStyleIdx="0" presStyleCnt="1" custLinFactNeighborX="2226" custLinFactNeighborY="-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D2FC2C-E3A5-4D5A-86DC-1804A3269ECD}" srcId="{5EE14489-C0B8-4E21-BB26-0EEC9AFB6E51}" destId="{D56F6C2B-C3CD-42B5-9E88-8030C84421C8}" srcOrd="0" destOrd="0" parTransId="{98541324-A07B-4E98-90FA-61F8D728D7A0}" sibTransId="{834E7D3D-049A-4F0E-BDE0-9BE3898E2162}"/>
    <dgm:cxn modelId="{1CB77E0A-E858-4ECA-8327-B4DA69B47765}" type="presOf" srcId="{5EE14489-C0B8-4E21-BB26-0EEC9AFB6E51}" destId="{FCA3E05A-E3DD-40D2-B3A2-70C29C4979DC}" srcOrd="0" destOrd="0" presId="urn:microsoft.com/office/officeart/2005/8/layout/vList2"/>
    <dgm:cxn modelId="{82C6BB1B-74D8-49B3-944F-94B16BE42403}" type="presOf" srcId="{D56F6C2B-C3CD-42B5-9E88-8030C84421C8}" destId="{C848C6AD-EA12-44E6-820C-D72BEE9D336C}" srcOrd="0" destOrd="0" presId="urn:microsoft.com/office/officeart/2005/8/layout/vList2"/>
    <dgm:cxn modelId="{3D5A0C3E-E162-4306-B895-FA0E33F2C2F7}" type="presParOf" srcId="{FCA3E05A-E3DD-40D2-B3A2-70C29C4979DC}" destId="{C848C6AD-EA12-44E6-820C-D72BEE9D336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2F9A79F-B59A-44B0-8D8B-752C374EBF76}" type="doc">
      <dgm:prSet loTypeId="urn:microsoft.com/office/officeart/2005/8/layout/vList2" loCatId="list" qsTypeId="urn:microsoft.com/office/officeart/2005/8/quickstyle/3d2#1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15E0E9-991C-410D-84B3-8ED86D1FAF5F}" type="pres">
      <dgm:prSet presAssocID="{02F9A79F-B59A-44B0-8D8B-752C374EBF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9C80AB0-17F9-47D1-A66A-9124AE9FE2A6}" type="presOf" srcId="{02F9A79F-B59A-44B0-8D8B-752C374EBF76}" destId="{0D15E0E9-991C-410D-84B3-8ED86D1FAF5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0A36322-5AD8-430A-9DC9-000256D6364C}" type="doc">
      <dgm:prSet loTypeId="urn:microsoft.com/office/officeart/2005/8/layout/vList2" loCatId="list" qsTypeId="urn:microsoft.com/office/officeart/2005/8/quickstyle/3d2#1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5D24E1-C9C8-498A-A443-BAE21E617F03}" type="pres">
      <dgm:prSet presAssocID="{30A36322-5AD8-430A-9DC9-000256D636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262C2CB-D9C8-4DF4-B340-1AD6C0E5CFB3}" type="presOf" srcId="{30A36322-5AD8-430A-9DC9-000256D6364C}" destId="{085D24E1-C9C8-498A-A443-BAE21E617F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CA735A72-B3A4-45BD-A747-AE3328570049}" type="doc">
      <dgm:prSet loTypeId="urn:microsoft.com/office/officeart/2005/8/layout/vList3#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CBEC7FD-AE17-4A87-B3B2-B3096E528F70}">
      <dgm:prSet custT="1"/>
      <dgm:spPr/>
      <dgm:t>
        <a:bodyPr/>
        <a:lstStyle/>
        <a:p>
          <a:pPr rtl="0"/>
          <a:r>
            <a:rPr lang="uk-UA" sz="2000" b="1" i="0" baseline="0" dirty="0">
              <a:solidFill>
                <a:schemeClr val="tx1"/>
              </a:solidFill>
              <a:effectLst/>
            </a:rPr>
            <a:t> 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Станом на </a:t>
          </a:r>
          <a:r>
            <a:rPr lang="uk-UA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31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.12.2024 в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реєстрі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житла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перебуває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468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дітей-сиріт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позбавлені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батьківського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піклування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. З них на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праві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власності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мають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житло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20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на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праві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користування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– 173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дитини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не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мають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житла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– 275 </a:t>
          </a:r>
          <a:r>
            <a:rPr lang="ru-RU" sz="14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uk-UA" sz="1400" b="0" i="0" baseline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5781F98-39FD-4708-BA4D-20A0D1C27A91}" type="parTrans" cxnId="{5D0894C8-FC54-4CD1-8881-4E0488D4A44B}">
      <dgm:prSet/>
      <dgm:spPr/>
      <dgm:t>
        <a:bodyPr/>
        <a:lstStyle/>
        <a:p>
          <a:endParaRPr lang="uk-UA" sz="2000" b="1">
            <a:solidFill>
              <a:schemeClr val="tx1"/>
            </a:solidFill>
            <a:effectLst/>
          </a:endParaRPr>
        </a:p>
      </dgm:t>
    </dgm:pt>
    <dgm:pt modelId="{623171F8-8345-4D72-B266-3F6064E1631C}" type="sibTrans" cxnId="{5D0894C8-FC54-4CD1-8881-4E0488D4A44B}">
      <dgm:prSet/>
      <dgm:spPr/>
      <dgm:t>
        <a:bodyPr/>
        <a:lstStyle/>
        <a:p>
          <a:endParaRPr lang="uk-UA" sz="2000" b="1">
            <a:solidFill>
              <a:schemeClr val="tx1"/>
            </a:solidFill>
            <a:effectLst/>
          </a:endParaRPr>
        </a:p>
      </dgm:t>
    </dgm:pt>
    <dgm:pt modelId="{EBD4BB7F-7F7B-48AE-96D4-6805749FCA2F}">
      <dgm:prSet custT="1"/>
      <dgm:spPr/>
      <dgm:t>
        <a:bodyPr/>
        <a:lstStyle/>
        <a:p>
          <a:pPr algn="just" rtl="0"/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Протягом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звітного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періоду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на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первинний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облік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дітей-сиріт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та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дітей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позбавлених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батьківського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піклування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поставлено та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надано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відповідний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статус 66 </a:t>
          </a:r>
          <a:r>
            <a:rPr lang="ru-RU" sz="12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дітям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. 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 них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влаштовано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: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під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опіку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,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піклування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громадян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– 30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, в 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прийомні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сім’ї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-3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дитини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, до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державних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закладів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– 25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дітей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; 8 –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тимчасово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 </a:t>
          </a:r>
          <a:r>
            <a:rPr lang="ru-RU" sz="1200" b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влаштовано</a:t>
          </a:r>
          <a:r>
            <a:rPr lang="ru-RU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.  </a:t>
          </a:r>
        </a:p>
        <a:p>
          <a:pPr algn="just"/>
          <a:r>
            <a:rPr lang="uk-UA" sz="1200" b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Усиновлено громадянами України – 6 дітей, які мали статус дитини-сироти або дитини, позбавленої батьківського піклування та усиновлено одним з  подружжя дитини другого з подружжя – 15 дітей.</a:t>
          </a:r>
          <a:r>
            <a:rPr lang="ru-RU" sz="12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uk-UA" sz="12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B1D9633-728E-4C8A-A943-3B5941EFC308}" type="parTrans" cxnId="{BE4EEDF5-3F04-4B4D-BAB7-29B9E0B82174}">
      <dgm:prSet/>
      <dgm:spPr/>
      <dgm:t>
        <a:bodyPr/>
        <a:lstStyle/>
        <a:p>
          <a:endParaRPr lang="ru-RU" sz="2000" b="1">
            <a:effectLst/>
          </a:endParaRPr>
        </a:p>
      </dgm:t>
    </dgm:pt>
    <dgm:pt modelId="{68676771-DB8B-4BC8-9466-23EF93F1EDD7}" type="sibTrans" cxnId="{BE4EEDF5-3F04-4B4D-BAB7-29B9E0B82174}">
      <dgm:prSet/>
      <dgm:spPr/>
      <dgm:t>
        <a:bodyPr/>
        <a:lstStyle/>
        <a:p>
          <a:endParaRPr lang="ru-RU" sz="2000" b="1">
            <a:effectLst/>
          </a:endParaRPr>
        </a:p>
      </dgm:t>
    </dgm:pt>
    <dgm:pt modelId="{E49AACE5-9E4E-44D7-8CB7-9665F5E91400}" type="pres">
      <dgm:prSet presAssocID="{CA735A72-B3A4-45BD-A747-AE332857004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0ACD9A-0711-4BAD-8001-451B5C0E158E}" type="pres">
      <dgm:prSet presAssocID="{2CBEC7FD-AE17-4A87-B3B2-B3096E528F70}" presName="composite" presStyleCnt="0"/>
      <dgm:spPr/>
    </dgm:pt>
    <dgm:pt modelId="{A59C947E-05DD-4E3F-9B05-0F6CA5EB6135}" type="pres">
      <dgm:prSet presAssocID="{2CBEC7FD-AE17-4A87-B3B2-B3096E528F70}" presName="imgShp" presStyleLbl="fgImgPlace1" presStyleIdx="0" presStyleCnt="2" custScaleX="307193" custScaleY="213073" custLinFactNeighborX="-90102" custLinFactNeighborY="818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F993034C-5526-48CD-940F-125138D69052}" type="pres">
      <dgm:prSet presAssocID="{2CBEC7FD-AE17-4A87-B3B2-B3096E528F70}" presName="txShp" presStyleLbl="node1" presStyleIdx="0" presStyleCnt="2" custScaleX="103447" custScaleY="209316" custLinFactY="100000" custLinFactNeighborX="11908" custLinFactNeighborY="165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56747-DC87-45D4-B9C0-7B011679B5D7}" type="pres">
      <dgm:prSet presAssocID="{623171F8-8345-4D72-B266-3F6064E1631C}" presName="spacing" presStyleCnt="0"/>
      <dgm:spPr/>
    </dgm:pt>
    <dgm:pt modelId="{6745006E-E9D7-4A33-957E-05413D4F727D}" type="pres">
      <dgm:prSet presAssocID="{EBD4BB7F-7F7B-48AE-96D4-6805749FCA2F}" presName="composite" presStyleCnt="0"/>
      <dgm:spPr/>
    </dgm:pt>
    <dgm:pt modelId="{3A866EB4-A887-4A34-BA36-EBCC629BB124}" type="pres">
      <dgm:prSet presAssocID="{EBD4BB7F-7F7B-48AE-96D4-6805749FCA2F}" presName="imgShp" presStyleLbl="fgImgPlace1" presStyleIdx="1" presStyleCnt="2" custScaleX="315395" custScaleY="213152" custLinFactNeighborX="-99045" custLinFactNeighborY="-189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A1B46C3-804B-438E-BD3A-62E52740EDED}" type="pres">
      <dgm:prSet presAssocID="{EBD4BB7F-7F7B-48AE-96D4-6805749FCA2F}" presName="txShp" presStyleLbl="node1" presStyleIdx="1" presStyleCnt="2" custScaleX="103679" custScaleY="236113" custLinFactY="-100000" custLinFactNeighborX="12370" custLinFactNeighborY="-138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D59E3C-FA42-4F6B-A3E0-4D9A286B0378}" type="presOf" srcId="{EBD4BB7F-7F7B-48AE-96D4-6805749FCA2F}" destId="{7A1B46C3-804B-438E-BD3A-62E52740EDED}" srcOrd="0" destOrd="0" presId="urn:microsoft.com/office/officeart/2005/8/layout/vList3#5"/>
    <dgm:cxn modelId="{5D0894C8-FC54-4CD1-8881-4E0488D4A44B}" srcId="{CA735A72-B3A4-45BD-A747-AE3328570049}" destId="{2CBEC7FD-AE17-4A87-B3B2-B3096E528F70}" srcOrd="0" destOrd="0" parTransId="{15781F98-39FD-4708-BA4D-20A0D1C27A91}" sibTransId="{623171F8-8345-4D72-B266-3F6064E1631C}"/>
    <dgm:cxn modelId="{582BB51A-8DF8-4BF2-9BFE-C58EB4E381B2}" type="presOf" srcId="{2CBEC7FD-AE17-4A87-B3B2-B3096E528F70}" destId="{F993034C-5526-48CD-940F-125138D69052}" srcOrd="0" destOrd="0" presId="urn:microsoft.com/office/officeart/2005/8/layout/vList3#5"/>
    <dgm:cxn modelId="{BE4EEDF5-3F04-4B4D-BAB7-29B9E0B82174}" srcId="{CA735A72-B3A4-45BD-A747-AE3328570049}" destId="{EBD4BB7F-7F7B-48AE-96D4-6805749FCA2F}" srcOrd="1" destOrd="0" parTransId="{8B1D9633-728E-4C8A-A943-3B5941EFC308}" sibTransId="{68676771-DB8B-4BC8-9466-23EF93F1EDD7}"/>
    <dgm:cxn modelId="{8FAEB5D9-3F51-49BA-8F5F-7BF3BE5E847E}" type="presOf" srcId="{CA735A72-B3A4-45BD-A747-AE3328570049}" destId="{E49AACE5-9E4E-44D7-8CB7-9665F5E91400}" srcOrd="0" destOrd="0" presId="urn:microsoft.com/office/officeart/2005/8/layout/vList3#5"/>
    <dgm:cxn modelId="{5CAE7EDF-580C-454F-AC40-D71DE045D00B}" type="presParOf" srcId="{E49AACE5-9E4E-44D7-8CB7-9665F5E91400}" destId="{0B0ACD9A-0711-4BAD-8001-451B5C0E158E}" srcOrd="0" destOrd="0" presId="urn:microsoft.com/office/officeart/2005/8/layout/vList3#5"/>
    <dgm:cxn modelId="{38860C7C-9AD6-42B9-ADAC-9CE121EFBE82}" type="presParOf" srcId="{0B0ACD9A-0711-4BAD-8001-451B5C0E158E}" destId="{A59C947E-05DD-4E3F-9B05-0F6CA5EB6135}" srcOrd="0" destOrd="0" presId="urn:microsoft.com/office/officeart/2005/8/layout/vList3#5"/>
    <dgm:cxn modelId="{0C2E2D8C-D373-4355-BB66-4F5F4300303C}" type="presParOf" srcId="{0B0ACD9A-0711-4BAD-8001-451B5C0E158E}" destId="{F993034C-5526-48CD-940F-125138D69052}" srcOrd="1" destOrd="0" presId="urn:microsoft.com/office/officeart/2005/8/layout/vList3#5"/>
    <dgm:cxn modelId="{32698A34-7EA3-4767-B74B-00731605105B}" type="presParOf" srcId="{E49AACE5-9E4E-44D7-8CB7-9665F5E91400}" destId="{7E656747-DC87-45D4-B9C0-7B011679B5D7}" srcOrd="1" destOrd="0" presId="urn:microsoft.com/office/officeart/2005/8/layout/vList3#5"/>
    <dgm:cxn modelId="{2CCF0885-0887-495C-881C-2283D1770C42}" type="presParOf" srcId="{E49AACE5-9E4E-44D7-8CB7-9665F5E91400}" destId="{6745006E-E9D7-4A33-957E-05413D4F727D}" srcOrd="2" destOrd="0" presId="urn:microsoft.com/office/officeart/2005/8/layout/vList3#5"/>
    <dgm:cxn modelId="{B7E6F62A-47E8-4A05-BC45-FB2476D16EA6}" type="presParOf" srcId="{6745006E-E9D7-4A33-957E-05413D4F727D}" destId="{3A866EB4-A887-4A34-BA36-EBCC629BB124}" srcOrd="0" destOrd="0" presId="urn:microsoft.com/office/officeart/2005/8/layout/vList3#5"/>
    <dgm:cxn modelId="{10E66566-A387-43B4-81A3-893B7A81F195}" type="presParOf" srcId="{6745006E-E9D7-4A33-957E-05413D4F727D}" destId="{7A1B46C3-804B-438E-BD3A-62E52740EDED}" srcOrd="1" destOrd="0" presId="urn:microsoft.com/office/officeart/2005/8/layout/vList3#5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ІНКЛЮЗИВНО-РЕСУРСНІ ЦЕНТРИ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1F167C-E3FB-4D9C-8969-A4110D3D5A35}" type="presOf" srcId="{36D7A237-69BB-4A6D-8888-21EEDF8EB5FC}" destId="{B028692C-D4D1-4CA2-8DCB-CDA3918B34BB}" srcOrd="0" destOrd="0" presId="urn:microsoft.com/office/officeart/2005/8/layout/vList2"/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8E94FF74-D40A-49AD-A43B-47A58151263D}" type="presOf" srcId="{6E8B1758-BF77-4464-B781-1FFF458A0422}" destId="{4A8EAB3B-76C8-4D6B-B734-EEF4361024AF}" srcOrd="0" destOrd="0" presId="urn:microsoft.com/office/officeart/2005/8/layout/vList2"/>
    <dgm:cxn modelId="{F0A3C2F0-906A-44FA-BF4F-A3D3DF2AC156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6171DD2D-3FA2-4988-A6F7-82420854EBA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28D1A-AACD-4178-B6F6-2EF809BE2034}">
      <dgm:prSet custT="1"/>
      <dgm:spPr/>
      <dgm:t>
        <a:bodyPr/>
        <a:lstStyle/>
        <a:p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 районі функціонує 6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інклюзивно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-ресурсних центрів (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Вільнянська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Матвіївська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Новомиколаївська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та </a:t>
          </a:r>
          <a:r>
            <a:rPr lang="uk-UA" sz="15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Павлівська</a:t>
          </a:r>
          <a:r>
            <a:rPr lang="uk-UA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громади), які надають корекційно-педагогічні послуги дітям своїх та сусідніх громад. В закладах освіти району організовано роботу 175 інклюзивних класів, у яких отримують освітні послуги 288 учнів з особливими освітніми потребами, та 22 інклюзивні групи, у яких – 32 вихованці з особливими освітніми потребами.</a:t>
          </a:r>
          <a:endParaRPr lang="ru-RU" sz="15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C5E235A-AF40-47FD-A254-FF23955C76AC}" type="parTrans" cxnId="{CB5F8759-74B6-4195-BDDD-814B7ED0325E}">
      <dgm:prSet/>
      <dgm:spPr/>
      <dgm:t>
        <a:bodyPr/>
        <a:lstStyle/>
        <a:p>
          <a:endParaRPr lang="ru-RU"/>
        </a:p>
      </dgm:t>
    </dgm:pt>
    <dgm:pt modelId="{C91517FD-8FA6-4EE5-A1CD-4FD9332B38BE}" type="sibTrans" cxnId="{CB5F8759-74B6-4195-BDDD-814B7ED0325E}">
      <dgm:prSet/>
      <dgm:spPr/>
      <dgm:t>
        <a:bodyPr/>
        <a:lstStyle/>
        <a:p>
          <a:endParaRPr lang="ru-RU"/>
        </a:p>
      </dgm:t>
    </dgm:pt>
    <dgm:pt modelId="{1E10E287-6465-489B-A11D-B5AC89C34DBB}">
      <dgm:prSet phldrT="[Текст]" phldr="1"/>
      <dgm:spPr/>
      <dgm:t>
        <a:bodyPr/>
        <a:lstStyle/>
        <a:p>
          <a:endParaRPr lang="ru-RU" dirty="0"/>
        </a:p>
      </dgm:t>
    </dgm:pt>
    <dgm:pt modelId="{DD22160D-D48A-4968-90AF-7C73048CEB08}" type="sibTrans" cxnId="{DACF0EB4-2226-4DD8-80A3-FB17A4DDA109}">
      <dgm:prSet/>
      <dgm:spPr/>
      <dgm:t>
        <a:bodyPr/>
        <a:lstStyle/>
        <a:p>
          <a:endParaRPr lang="ru-RU"/>
        </a:p>
      </dgm:t>
    </dgm:pt>
    <dgm:pt modelId="{81CF154B-1B1D-414E-B6D3-ACE839D3F102}" type="parTrans" cxnId="{DACF0EB4-2226-4DD8-80A3-FB17A4DDA109}">
      <dgm:prSet/>
      <dgm:spPr/>
      <dgm:t>
        <a:bodyPr/>
        <a:lstStyle/>
        <a:p>
          <a:endParaRPr lang="ru-RU"/>
        </a:p>
      </dgm:t>
    </dgm:pt>
    <dgm:pt modelId="{EB639766-8F20-45F6-A950-6105CFC9CEE8}" type="pres">
      <dgm:prSet presAssocID="{6171DD2D-3FA2-4988-A6F7-82420854EB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364097-6ADF-46D3-8703-55DEAF5866BB}" type="pres">
      <dgm:prSet presAssocID="{1E10E287-6465-489B-A11D-B5AC89C34DBB}" presName="boxAndChildren" presStyleCnt="0"/>
      <dgm:spPr/>
    </dgm:pt>
    <dgm:pt modelId="{78ACB48C-2CAD-4D85-B354-4FA0C8553EC1}" type="pres">
      <dgm:prSet presAssocID="{1E10E287-6465-489B-A11D-B5AC89C34DBB}" presName="parentTextBox" presStyleLbl="node1" presStyleIdx="0" presStyleCnt="2" custScaleY="1952" custLinFactNeighborX="-725" custLinFactNeighborY="-53388"/>
      <dgm:spPr/>
      <dgm:t>
        <a:bodyPr/>
        <a:lstStyle/>
        <a:p>
          <a:endParaRPr lang="ru-RU"/>
        </a:p>
      </dgm:t>
    </dgm:pt>
    <dgm:pt modelId="{851BF265-F25A-4ED6-B49B-921CB721FB1A}" type="pres">
      <dgm:prSet presAssocID="{C91517FD-8FA6-4EE5-A1CD-4FD9332B38BE}" presName="sp" presStyleCnt="0"/>
      <dgm:spPr/>
    </dgm:pt>
    <dgm:pt modelId="{CD0B3BEF-F264-4831-8869-AB372F21CDC7}" type="pres">
      <dgm:prSet presAssocID="{86428D1A-AACD-4178-B6F6-2EF809BE2034}" presName="arrowAndChildren" presStyleCnt="0"/>
      <dgm:spPr/>
    </dgm:pt>
    <dgm:pt modelId="{2C96266B-275B-46E2-A997-7ECEDED5535C}" type="pres">
      <dgm:prSet presAssocID="{86428D1A-AACD-4178-B6F6-2EF809BE2034}" presName="parentTextArrow" presStyleLbl="node1" presStyleIdx="1" presStyleCnt="2" custLinFactNeighborX="-4502" custLinFactNeighborY="7743"/>
      <dgm:spPr/>
      <dgm:t>
        <a:bodyPr/>
        <a:lstStyle/>
        <a:p>
          <a:endParaRPr lang="ru-RU"/>
        </a:p>
      </dgm:t>
    </dgm:pt>
  </dgm:ptLst>
  <dgm:cxnLst>
    <dgm:cxn modelId="{CB5F8759-74B6-4195-BDDD-814B7ED0325E}" srcId="{6171DD2D-3FA2-4988-A6F7-82420854EBA1}" destId="{86428D1A-AACD-4178-B6F6-2EF809BE2034}" srcOrd="0" destOrd="0" parTransId="{2C5E235A-AF40-47FD-A254-FF23955C76AC}" sibTransId="{C91517FD-8FA6-4EE5-A1CD-4FD9332B38BE}"/>
    <dgm:cxn modelId="{DACF0EB4-2226-4DD8-80A3-FB17A4DDA109}" srcId="{6171DD2D-3FA2-4988-A6F7-82420854EBA1}" destId="{1E10E287-6465-489B-A11D-B5AC89C34DBB}" srcOrd="1" destOrd="0" parTransId="{81CF154B-1B1D-414E-B6D3-ACE839D3F102}" sibTransId="{DD22160D-D48A-4968-90AF-7C73048CEB08}"/>
    <dgm:cxn modelId="{07CB0C21-5339-49DF-BDCA-70F415F81FFD}" type="presOf" srcId="{6171DD2D-3FA2-4988-A6F7-82420854EBA1}" destId="{EB639766-8F20-45F6-A950-6105CFC9CEE8}" srcOrd="0" destOrd="0" presId="urn:microsoft.com/office/officeart/2005/8/layout/process4"/>
    <dgm:cxn modelId="{2B146435-E959-4BBD-BAA4-325895B14196}" type="presOf" srcId="{86428D1A-AACD-4178-B6F6-2EF809BE2034}" destId="{2C96266B-275B-46E2-A997-7ECEDED5535C}" srcOrd="0" destOrd="0" presId="urn:microsoft.com/office/officeart/2005/8/layout/process4"/>
    <dgm:cxn modelId="{2940F663-7817-41A4-847F-D08F37CD12DC}" type="presOf" srcId="{1E10E287-6465-489B-A11D-B5AC89C34DBB}" destId="{78ACB48C-2CAD-4D85-B354-4FA0C8553EC1}" srcOrd="0" destOrd="0" presId="urn:microsoft.com/office/officeart/2005/8/layout/process4"/>
    <dgm:cxn modelId="{B9A03F62-BAA7-415B-881A-07B0A5972C63}" type="presParOf" srcId="{EB639766-8F20-45F6-A950-6105CFC9CEE8}" destId="{90364097-6ADF-46D3-8703-55DEAF5866BB}" srcOrd="0" destOrd="0" presId="urn:microsoft.com/office/officeart/2005/8/layout/process4"/>
    <dgm:cxn modelId="{D918D7ED-9968-4F06-A3A6-64F914B24038}" type="presParOf" srcId="{90364097-6ADF-46D3-8703-55DEAF5866BB}" destId="{78ACB48C-2CAD-4D85-B354-4FA0C8553EC1}" srcOrd="0" destOrd="0" presId="urn:microsoft.com/office/officeart/2005/8/layout/process4"/>
    <dgm:cxn modelId="{E0AD38B9-C5E6-4F71-90B7-69C62865B24E}" type="presParOf" srcId="{EB639766-8F20-45F6-A950-6105CFC9CEE8}" destId="{851BF265-F25A-4ED6-B49B-921CB721FB1A}" srcOrd="1" destOrd="0" presId="urn:microsoft.com/office/officeart/2005/8/layout/process4"/>
    <dgm:cxn modelId="{5B20555F-C27B-4435-825C-364778985008}" type="presParOf" srcId="{EB639766-8F20-45F6-A950-6105CFC9CEE8}" destId="{CD0B3BEF-F264-4831-8869-AB372F21CDC7}" srcOrd="2" destOrd="0" presId="urn:microsoft.com/office/officeart/2005/8/layout/process4"/>
    <dgm:cxn modelId="{3DC1581D-50E7-4B13-AE90-E5DC7D1A8A38}" type="presParOf" srcId="{CD0B3BEF-F264-4831-8869-AB372F21CDC7}" destId="{2C96266B-275B-46E2-A997-7ECEDED5535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РЕОРГАНІЗАЦІЯ/ОПТИМІЗАЦІЯ МЕРЕЖІ ЗАКЛАДІВ ОСВІТИ</a:t>
          </a:r>
          <a:endParaRPr lang="ru-RU" sz="20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3D252729-0B55-4B93-9A04-BDD5E21DC0DB}" type="presOf" srcId="{6E8B1758-BF77-4464-B781-1FFF458A0422}" destId="{4A8EAB3B-76C8-4D6B-B734-EEF4361024AF}" srcOrd="0" destOrd="0" presId="urn:microsoft.com/office/officeart/2005/8/layout/vList2"/>
    <dgm:cxn modelId="{42C4B472-114B-4288-BB2D-CC065B7EEE20}" type="presOf" srcId="{36D7A237-69BB-4A6D-8888-21EEDF8EB5FC}" destId="{B028692C-D4D1-4CA2-8DCB-CDA3918B34BB}" srcOrd="0" destOrd="0" presId="urn:microsoft.com/office/officeart/2005/8/layout/vList2"/>
    <dgm:cxn modelId="{13DD74B4-0322-4FA6-945E-91C0B2A3EFB5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ЗМІШАНИЙ ФОРМАТ НАВЧАННЯ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272E450F-0CA7-45E4-9C90-C5C74F962DE7}" type="presOf" srcId="{6E8B1758-BF77-4464-B781-1FFF458A0422}" destId="{4A8EAB3B-76C8-4D6B-B734-EEF4361024AF}" srcOrd="0" destOrd="0" presId="urn:microsoft.com/office/officeart/2005/8/layout/vList2"/>
    <dgm:cxn modelId="{E7D06740-DEC0-4E99-8D2C-8585BC5F9647}" type="presOf" srcId="{36D7A237-69BB-4A6D-8888-21EEDF8EB5FC}" destId="{B028692C-D4D1-4CA2-8DCB-CDA3918B34BB}" srcOrd="0" destOrd="0" presId="urn:microsoft.com/office/officeart/2005/8/layout/vList2"/>
    <dgm:cxn modelId="{9D6B30DC-75E4-4122-9394-CBFE5785A28A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ШКІЛЬНІ АВТОБУСИ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-25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14C743-180A-4AEB-9E09-187C6240C5AB}" type="presOf" srcId="{56E5C8B4-7CCB-41E0-8266-47B58B2C4F10}" destId="{C8F2F3F8-0609-4329-B4B8-1999E1D6ED8B}" srcOrd="0" destOrd="0" presId="urn:microsoft.com/office/officeart/2005/8/layout/vList2"/>
    <dgm:cxn modelId="{7212B2FE-58FE-4CCC-8724-6FD7B454A62D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8E2AF5B9-C1E9-488B-8E64-D8E5915FB7A8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sz="15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Відповідно до розпорядження голови Запорізької обласної державної адміністрації від 19.07.2024 року № 508, у 2024 році за рахунок коштів субвенції з державного бюджету місцевим бюджетам на умовах </a:t>
          </a:r>
          <a:r>
            <a:rPr lang="uk-UA" sz="15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напередодні нового навчального року придбано 23 шкільних автобуси для закладів освіти 14 територіальних громад Запорізького </a:t>
          </a:r>
          <a:r>
            <a:rPr lang="uk-UA" sz="1500" b="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району.</a:t>
          </a:r>
          <a:r>
            <a:rPr lang="uk-UA" sz="15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/>
          </a:r>
          <a:br>
            <a:rPr lang="uk-UA" sz="15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</a:br>
          <a:endParaRPr lang="ru-RU" sz="15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449595" custLinFactNeighborX="30" custLinFactNeighborY="27621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14DA1F89-AF37-499A-83F7-161075578A9D}" type="presOf" srcId="{CBFBDB22-27AA-4BF4-A6FC-6ED74D66499C}" destId="{3857C3DE-9264-4FE9-86A7-1D7C5C183D5C}" srcOrd="0" destOrd="0" presId="urn:microsoft.com/office/officeart/2005/8/layout/vList2"/>
    <dgm:cxn modelId="{FDAA9099-90E8-485D-A35A-95CF0932581F}" type="presOf" srcId="{79E1C091-529F-4174-BBBD-6E324CD170EA}" destId="{9B16386D-D1CE-4ADF-B36A-0830101C28AE}" srcOrd="0" destOrd="0" presId="urn:microsoft.com/office/officeart/2005/8/layout/vList2"/>
    <dgm:cxn modelId="{C570C3CC-2FBA-42CD-BA06-146E1B31E12B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2966163B-CA24-4685-B2E5-91EF47EB018D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75BBA0-0692-43F4-8648-0C22A1025B46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ЗАХИСНІ СПОРУДИ ЗАКЛАДІВ ОСВІТИ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4D6516D-015F-4BFA-894E-9CA2A847EFA6}" type="parTrans" cxnId="{2A898733-087B-4AA4-8735-FEB4069BD557}">
      <dgm:prSet/>
      <dgm:spPr/>
      <dgm:t>
        <a:bodyPr/>
        <a:lstStyle/>
        <a:p>
          <a:endParaRPr lang="ru-RU"/>
        </a:p>
      </dgm:t>
    </dgm:pt>
    <dgm:pt modelId="{041F0D33-6237-4BC8-8525-885292F819D5}" type="sibTrans" cxnId="{2A898733-087B-4AA4-8735-FEB4069BD557}">
      <dgm:prSet/>
      <dgm:spPr/>
      <dgm:t>
        <a:bodyPr/>
        <a:lstStyle/>
        <a:p>
          <a:endParaRPr lang="ru-RU"/>
        </a:p>
      </dgm:t>
    </dgm:pt>
    <dgm:pt modelId="{57D92BF0-54DB-4808-9E24-DF6359FF85B5}" type="pres">
      <dgm:prSet presAssocID="{2966163B-CA24-4685-B2E5-91EF47EB01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EE55F2-0318-4A10-9CC9-1F1C713DC489}" type="pres">
      <dgm:prSet presAssocID="{E575BBA0-0692-43F4-8648-0C22A1025B46}" presName="parentText" presStyleLbl="node1" presStyleIdx="0" presStyleCnt="1" custLinFactNeighborX="0" custLinFactNeighborY="80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898733-087B-4AA4-8735-FEB4069BD557}" srcId="{2966163B-CA24-4685-B2E5-91EF47EB018D}" destId="{E575BBA0-0692-43F4-8648-0C22A1025B46}" srcOrd="0" destOrd="0" parTransId="{E4D6516D-015F-4BFA-894E-9CA2A847EFA6}" sibTransId="{041F0D33-6237-4BC8-8525-885292F819D5}"/>
    <dgm:cxn modelId="{7F0A0617-500D-41C8-8079-D453128A7E36}" type="presOf" srcId="{2966163B-CA24-4685-B2E5-91EF47EB018D}" destId="{57D92BF0-54DB-4808-9E24-DF6359FF85B5}" srcOrd="0" destOrd="0" presId="urn:microsoft.com/office/officeart/2005/8/layout/vList2"/>
    <dgm:cxn modelId="{7034A50C-AC93-4217-A295-09B4FC610445}" type="presOf" srcId="{E575BBA0-0692-43F4-8648-0C22A1025B46}" destId="{09EE55F2-0318-4A10-9CC9-1F1C713DC489}" srcOrd="0" destOrd="0" presId="urn:microsoft.com/office/officeart/2005/8/layout/vList2"/>
    <dgm:cxn modelId="{58BCDE6E-3E14-4B43-8721-7530BA1E6E8D}" type="presParOf" srcId="{57D92BF0-54DB-4808-9E24-DF6359FF85B5}" destId="{09EE55F2-0318-4A10-9CC9-1F1C713DC48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D12C5CE3-292E-4842-8BCB-FF6AE8352EE5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13BF85-281A-4F5C-8489-6A76FBB3A276}">
      <dgm:prSet custT="1"/>
      <dgm:spPr/>
      <dgm:t>
        <a:bodyPr/>
        <a:lstStyle/>
        <a:p>
          <a:pPr algn="ctr" rtl="0"/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Станом на 31.12.2024 загальна кількість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в приміщеннях закладів загальної середньої освіти – 33, з них: 1 - протирадіаційне (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Широківська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громада) та 32 найпростіших укриття. За результатами обстеження, захисні споруди закладів загальної середньої освіти району мають наступні висновки: 27 - «рекомендовані до використання»; 2 – «рекомендовані до використання, за умови виконання вимог», 4 – «не рекомендовані». В ЗДО – 8 захисних споруд (6 найпростіші укриття + 2 ПРУ), з яких: 3 - «рекомендовані до використання».</a:t>
          </a:r>
          <a:endParaRPr lang="ru-RU" sz="14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C6AA6C9-A7F8-40B7-9216-A4B8A76BC783}" type="parTrans" cxnId="{4D35930D-E375-4989-B964-831EAFC399FF}">
      <dgm:prSet/>
      <dgm:spPr/>
      <dgm:t>
        <a:bodyPr/>
        <a:lstStyle/>
        <a:p>
          <a:endParaRPr lang="ru-RU"/>
        </a:p>
      </dgm:t>
    </dgm:pt>
    <dgm:pt modelId="{793CE376-F522-4B34-B901-60512FB1CABC}" type="sibTrans" cxnId="{4D35930D-E375-4989-B964-831EAFC399FF}">
      <dgm:prSet/>
      <dgm:spPr/>
      <dgm:t>
        <a:bodyPr/>
        <a:lstStyle/>
        <a:p>
          <a:endParaRPr lang="ru-RU"/>
        </a:p>
      </dgm:t>
    </dgm:pt>
    <dgm:pt modelId="{2BB109FF-86A8-4162-AB18-38C7A5A20576}" type="pres">
      <dgm:prSet presAssocID="{D12C5CE3-292E-4842-8BCB-FF6AE8352E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2D13B8-F294-49AE-97D4-F1BBB3C0D5A2}" type="pres">
      <dgm:prSet presAssocID="{9813BF85-281A-4F5C-8489-6A76FBB3A276}" presName="parentText" presStyleLbl="node1" presStyleIdx="0" presStyleCnt="1" custScaleX="100000" custScaleY="115196" custLinFactNeighborX="-113" custLinFactNeighborY="-50171">
        <dgm:presLayoutVars>
          <dgm:chMax val="0"/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ru-RU"/>
        </a:p>
      </dgm:t>
    </dgm:pt>
  </dgm:ptLst>
  <dgm:cxnLst>
    <dgm:cxn modelId="{4D35930D-E375-4989-B964-831EAFC399FF}" srcId="{D12C5CE3-292E-4842-8BCB-FF6AE8352EE5}" destId="{9813BF85-281A-4F5C-8489-6A76FBB3A276}" srcOrd="0" destOrd="0" parTransId="{0C6AA6C9-A7F8-40B7-9216-A4B8A76BC783}" sibTransId="{793CE376-F522-4B34-B901-60512FB1CABC}"/>
    <dgm:cxn modelId="{9EBAE575-2095-4B69-893C-F327D9B43BE8}" type="presOf" srcId="{9813BF85-281A-4F5C-8489-6A76FBB3A276}" destId="{D82D13B8-F294-49AE-97D4-F1BBB3C0D5A2}" srcOrd="0" destOrd="0" presId="urn:microsoft.com/office/officeart/2005/8/layout/vList2"/>
    <dgm:cxn modelId="{38935E77-D4E8-4E8D-AA53-B7ACF97F7999}" type="presOf" srcId="{D12C5CE3-292E-4842-8BCB-FF6AE8352EE5}" destId="{2BB109FF-86A8-4162-AB18-38C7A5A20576}" srcOrd="0" destOrd="0" presId="urn:microsoft.com/office/officeart/2005/8/layout/vList2"/>
    <dgm:cxn modelId="{2F23FD0B-4C19-42D0-AB6D-EF2065F03894}" type="presParOf" srcId="{2BB109FF-86A8-4162-AB18-38C7A5A20576}" destId="{D82D13B8-F294-49AE-97D4-F1BBB3C0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endParaRPr lang="uk-UA" sz="24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endParaRPr lang="uk-UA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algn="ctr" rtl="0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БУДІВНИЦТВО </a:t>
          </a:r>
          <a:r>
            <a:rPr lang="uk-UA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ПРОТИРАДІАЦІЙНОГО УКРИТТЯ</a:t>
          </a:r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-25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EFCC0B-8815-4143-A923-F7065253B1E1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C8538367-B5CD-46F7-83F8-21E5E7366A79}" type="presOf" srcId="{56E5C8B4-7CCB-41E0-8266-47B58B2C4F10}" destId="{C8F2F3F8-0609-4329-B4B8-1999E1D6ED8B}" srcOrd="0" destOrd="0" presId="urn:microsoft.com/office/officeart/2005/8/layout/vList2"/>
    <dgm:cxn modelId="{171DA46F-9E11-451D-95B6-6B3B7FAB4F8C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За рахунок субвенції з державного бюджету місцевим бюджетам на умовах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 у 2024 році здійснено  реалізацію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будівництва протирадіаційних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на території 2 закладів освіти Запорізького району</a:t>
          </a:r>
          <a:r>
            <a:rPr lang="uk-UA" sz="1500" b="0" dirty="0">
              <a:solidFill>
                <a:schemeClr val="accent6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: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Балабинського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ліцею «Престиж»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селищної ради та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Петропільського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ліцею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Широківської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сільської ради. Реалізація </a:t>
          </a:r>
          <a:r>
            <a:rPr lang="uk-UA" sz="1500" b="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знаходиться на стадії завершення (виконано більше 95% робіт).</a:t>
          </a:r>
          <a:endParaRPr lang="ru-RU" sz="15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555382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C2421DD2-2CE7-4B56-A208-243D4D10F70E}" type="presOf" srcId="{79E1C091-529F-4174-BBBD-6E324CD170EA}" destId="{9B16386D-D1CE-4ADF-B36A-0830101C28AE}" srcOrd="0" destOrd="0" presId="urn:microsoft.com/office/officeart/2005/8/layout/vList2"/>
    <dgm:cxn modelId="{46CF060F-9F37-4C06-977C-A2FA5BD2B2BA}" type="presOf" srcId="{CBFBDB22-27AA-4BF4-A6FC-6ED74D66499C}" destId="{3857C3DE-9264-4FE9-86A7-1D7C5C183D5C}" srcOrd="0" destOrd="0" presId="urn:microsoft.com/office/officeart/2005/8/layout/vList2"/>
    <dgm:cxn modelId="{BD3C2A63-2E57-4C2E-82EC-219B5F42F6CE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endParaRPr lang="uk-UA" sz="24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endParaRPr lang="uk-UA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algn="ctr" rtl="0"/>
          <a:r>
            <a:rPr lang="uk-UA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БУДІВНИЦТВО ПРОТИРАДІАЦІЙНОГО УКРИТТЯ</a:t>
          </a:r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-25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B1905C-838A-4749-B413-8909E2397EAE}" type="presOf" srcId="{56E5C8B4-7CCB-41E0-8266-47B58B2C4F10}" destId="{C8F2F3F8-0609-4329-B4B8-1999E1D6ED8B}" srcOrd="0" destOrd="0" presId="urn:microsoft.com/office/officeart/2005/8/layout/vList2"/>
    <dgm:cxn modelId="{F90939D9-BC66-4AE3-B972-4770ADF2CAC9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4FF0A5B1-C4CC-459A-BB2F-73A835429642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За рахунок субвенції з державного бюджету місцевим бюджетам на умовах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, у 2024 році розпочато  реалізацію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будівництва протирадіаційних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на території 2 закладів освіти Запорізького району: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Біленьківського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ліцею "Лідер"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Біленьківської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сільської ради та </a:t>
          </a:r>
          <a:b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</a:b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Люцернянського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ліцею Михайлівської сільської ради. Реалізація </a:t>
          </a:r>
          <a:r>
            <a:rPr lang="uk-UA" sz="1500" b="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продовжиться у 2025 році (виконано більше 30% робіт).</a:t>
          </a:r>
          <a:endParaRPr lang="ru-RU" sz="15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X="100455" custScaleY="555382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26AA1660-3985-44D0-827E-C412CC859292}" type="presOf" srcId="{CBFBDB22-27AA-4BF4-A6FC-6ED74D66499C}" destId="{3857C3DE-9264-4FE9-86A7-1D7C5C183D5C}" srcOrd="0" destOrd="0" presId="urn:microsoft.com/office/officeart/2005/8/layout/vList2"/>
    <dgm:cxn modelId="{75D37E19-6AAF-449A-B32C-BD87C5E62FFE}" type="presOf" srcId="{79E1C091-529F-4174-BBBD-6E324CD170EA}" destId="{9B16386D-D1CE-4ADF-B36A-0830101C28AE}" srcOrd="0" destOrd="0" presId="urn:microsoft.com/office/officeart/2005/8/layout/vList2"/>
    <dgm:cxn modelId="{681CFC88-18CE-43B4-AFBD-8E4EB181A185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7813EC-1274-460C-A377-5BC9584C79EE}">
      <dgm:prSet custT="1"/>
      <dgm:spPr/>
      <dgm:t>
        <a:bodyPr/>
        <a:lstStyle/>
        <a:p>
          <a:pPr algn="ctr" rtl="0"/>
          <a:r>
            <a: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ПІДТРИМКА ПЕДАГОГІВ ПІД ЧАС ВІЙНИ</a:t>
          </a:r>
        </a:p>
      </dgm:t>
    </dgm:pt>
    <dgm:pt modelId="{F5C05BC5-3440-4F22-B923-FCBB330DC3E7}" type="parTrans" cxnId="{A1CBE83C-1400-4AE2-8049-1664C3DA74A0}">
      <dgm:prSet/>
      <dgm:spPr/>
      <dgm:t>
        <a:bodyPr/>
        <a:lstStyle/>
        <a:p>
          <a:pPr algn="ctr"/>
          <a:endParaRPr lang="ru-RU" sz="2400" b="1"/>
        </a:p>
      </dgm:t>
    </dgm:pt>
    <dgm:pt modelId="{02825C1F-3786-422D-8889-43D92BEC619F}" type="sibTrans" cxnId="{A1CBE83C-1400-4AE2-8049-1664C3DA74A0}">
      <dgm:prSet/>
      <dgm:spPr/>
      <dgm:t>
        <a:bodyPr/>
        <a:lstStyle/>
        <a:p>
          <a:pPr algn="ctr"/>
          <a:endParaRPr lang="ru-RU" sz="2400" b="1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4020C7-40F2-4208-A757-67A850BE8DDF}" type="pres">
      <dgm:prSet presAssocID="{447813EC-1274-460C-A377-5BC9584C79EE}" presName="parentText" presStyleLbl="node1" presStyleIdx="0" presStyleCnt="1" custScaleY="429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CBE83C-1400-4AE2-8049-1664C3DA74A0}" srcId="{36D7A237-69BB-4A6D-8888-21EEDF8EB5FC}" destId="{447813EC-1274-460C-A377-5BC9584C79EE}" srcOrd="0" destOrd="0" parTransId="{F5C05BC5-3440-4F22-B923-FCBB330DC3E7}" sibTransId="{02825C1F-3786-422D-8889-43D92BEC619F}"/>
    <dgm:cxn modelId="{647348A0-97E3-4D5D-9A04-7B5BFF24945F}" type="presOf" srcId="{36D7A237-69BB-4A6D-8888-21EEDF8EB5FC}" destId="{B028692C-D4D1-4CA2-8DCB-CDA3918B34BB}" srcOrd="0" destOrd="0" presId="urn:microsoft.com/office/officeart/2005/8/layout/vList2"/>
    <dgm:cxn modelId="{298854F1-19FD-403F-B8DD-AB2452A9FB56}" type="presOf" srcId="{447813EC-1274-460C-A377-5BC9584C79EE}" destId="{6C4020C7-40F2-4208-A757-67A850BE8DDF}" srcOrd="0" destOrd="0" presId="urn:microsoft.com/office/officeart/2005/8/layout/vList2"/>
    <dgm:cxn modelId="{2137DF2B-D21D-44A2-A8C7-4576275BB566}" type="presParOf" srcId="{B028692C-D4D1-4CA2-8DCB-CDA3918B34BB}" destId="{6C4020C7-40F2-4208-A757-67A850BE8D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6171DD2D-3FA2-4988-A6F7-82420854EBA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10E287-6465-489B-A11D-B5AC89C34DBB}">
      <dgm:prSet phldrT="[Текст]" phldr="1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DD22160D-D48A-4968-90AF-7C73048CEB08}" type="sibTrans" cxnId="{DACF0EB4-2226-4DD8-80A3-FB17A4DDA10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1CF154B-1B1D-414E-B6D3-ACE839D3F102}" type="parTrans" cxnId="{DACF0EB4-2226-4DD8-80A3-FB17A4DDA10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0A650F4-141F-40DD-907D-21DE029BD3B9}">
      <dgm:prSet custT="1"/>
      <dgm:spPr/>
      <dgm:t>
        <a:bodyPr/>
        <a:lstStyle/>
        <a:p>
          <a:r>
            <a:rPr lang="uk-UA" sz="16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Працівники райдержадміністрації упродовж 2024 року надавали допомогу у розподілі та отриманні благодійної допомоги для закладів освіти. Загалом заклади загальної середньої освіти району отримали від благодійної організації «Дитячий фонд ООН (ЮНІСЕФ)» для здобувачів освіти пільгових категорій 1 284 одиниці комп’ютерної техніки (1 050 – ноутбуків, 234 - </a:t>
          </a:r>
          <a:r>
            <a:rPr lang="uk-UA" sz="16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хромбуки</a:t>
          </a:r>
          <a:r>
            <a:rPr lang="uk-UA" sz="16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).</a:t>
          </a:r>
          <a:r>
            <a:rPr lang="ru-RU" sz="16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uk-UA" sz="16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84E2F410-C60A-42E1-97E6-84E44DE52A18}" type="parTrans" cxnId="{7175C856-A19A-4381-B3DE-DA5D941ABAC5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24069225-4516-487C-8E8C-76C3305FDB39}" type="sibTrans" cxnId="{7175C856-A19A-4381-B3DE-DA5D941ABAC5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EB639766-8F20-45F6-A950-6105CFC9CEE8}" type="pres">
      <dgm:prSet presAssocID="{6171DD2D-3FA2-4988-A6F7-82420854EB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364097-6ADF-46D3-8703-55DEAF5866BB}" type="pres">
      <dgm:prSet presAssocID="{1E10E287-6465-489B-A11D-B5AC89C34DBB}" presName="boxAndChildren" presStyleCnt="0"/>
      <dgm:spPr/>
    </dgm:pt>
    <dgm:pt modelId="{78ACB48C-2CAD-4D85-B354-4FA0C8553EC1}" type="pres">
      <dgm:prSet presAssocID="{1E10E287-6465-489B-A11D-B5AC89C34DBB}" presName="parentTextBox" presStyleLbl="node1" presStyleIdx="0" presStyleCnt="2" custScaleY="1952" custLinFactNeighborX="-725" custLinFactNeighborY="-53388"/>
      <dgm:spPr/>
      <dgm:t>
        <a:bodyPr/>
        <a:lstStyle/>
        <a:p>
          <a:endParaRPr lang="ru-RU"/>
        </a:p>
      </dgm:t>
    </dgm:pt>
    <dgm:pt modelId="{64586E82-B223-4C6D-A082-39E29A8AA3C8}" type="pres">
      <dgm:prSet presAssocID="{24069225-4516-487C-8E8C-76C3305FDB39}" presName="sp" presStyleCnt="0"/>
      <dgm:spPr/>
    </dgm:pt>
    <dgm:pt modelId="{ECE3CB2B-5FC0-4485-A57A-1EFCB6797CB8}" type="pres">
      <dgm:prSet presAssocID="{80A650F4-141F-40DD-907D-21DE029BD3B9}" presName="arrowAndChildren" presStyleCnt="0"/>
      <dgm:spPr/>
    </dgm:pt>
    <dgm:pt modelId="{9619088B-918D-49B7-8907-4B6D4AA68C6C}" type="pres">
      <dgm:prSet presAssocID="{80A650F4-141F-40DD-907D-21DE029BD3B9}" presName="parentTextArrow" presStyleLbl="node1" presStyleIdx="1" presStyleCnt="2" custLinFactNeighborX="2536" custLinFactNeighborY="1335"/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58047294-69D6-4787-BFFE-F9D0DA390444}" type="presOf" srcId="{6171DD2D-3FA2-4988-A6F7-82420854EBA1}" destId="{EB639766-8F20-45F6-A950-6105CFC9CEE8}" srcOrd="0" destOrd="0" presId="urn:microsoft.com/office/officeart/2005/8/layout/process4"/>
    <dgm:cxn modelId="{DACF0EB4-2226-4DD8-80A3-FB17A4DDA109}" srcId="{6171DD2D-3FA2-4988-A6F7-82420854EBA1}" destId="{1E10E287-6465-489B-A11D-B5AC89C34DBB}" srcOrd="1" destOrd="0" parTransId="{81CF154B-1B1D-414E-B6D3-ACE839D3F102}" sibTransId="{DD22160D-D48A-4968-90AF-7C73048CEB08}"/>
    <dgm:cxn modelId="{7175C856-A19A-4381-B3DE-DA5D941ABAC5}" srcId="{6171DD2D-3FA2-4988-A6F7-82420854EBA1}" destId="{80A650F4-141F-40DD-907D-21DE029BD3B9}" srcOrd="0" destOrd="0" parTransId="{84E2F410-C60A-42E1-97E6-84E44DE52A18}" sibTransId="{24069225-4516-487C-8E8C-76C3305FDB39}"/>
    <dgm:cxn modelId="{3186FC5A-C69D-4F37-89CD-A66E1FC75D82}" type="presOf" srcId="{1E10E287-6465-489B-A11D-B5AC89C34DBB}" destId="{78ACB48C-2CAD-4D85-B354-4FA0C8553EC1}" srcOrd="0" destOrd="0" presId="urn:microsoft.com/office/officeart/2005/8/layout/process4"/>
    <dgm:cxn modelId="{14DD02FA-F4B1-4199-9BBC-B6AE159E611C}" type="presOf" srcId="{80A650F4-141F-40DD-907D-21DE029BD3B9}" destId="{9619088B-918D-49B7-8907-4B6D4AA68C6C}" srcOrd="0" destOrd="0" presId="urn:microsoft.com/office/officeart/2005/8/layout/process4"/>
    <dgm:cxn modelId="{4773D86F-5B19-4CE2-938C-9981650FDA18}" type="presParOf" srcId="{EB639766-8F20-45F6-A950-6105CFC9CEE8}" destId="{90364097-6ADF-46D3-8703-55DEAF5866BB}" srcOrd="0" destOrd="0" presId="urn:microsoft.com/office/officeart/2005/8/layout/process4"/>
    <dgm:cxn modelId="{43012B86-4CA0-4B76-AE1A-98A38DF4AFA6}" type="presParOf" srcId="{90364097-6ADF-46D3-8703-55DEAF5866BB}" destId="{78ACB48C-2CAD-4D85-B354-4FA0C8553EC1}" srcOrd="0" destOrd="0" presId="urn:microsoft.com/office/officeart/2005/8/layout/process4"/>
    <dgm:cxn modelId="{E6DB892E-D281-4839-94D2-9B0A9748B73B}" type="presParOf" srcId="{EB639766-8F20-45F6-A950-6105CFC9CEE8}" destId="{64586E82-B223-4C6D-A082-39E29A8AA3C8}" srcOrd="1" destOrd="0" presId="urn:microsoft.com/office/officeart/2005/8/layout/process4"/>
    <dgm:cxn modelId="{02D801BB-CC73-4869-BBB0-1F57C49DDB03}" type="presParOf" srcId="{EB639766-8F20-45F6-A950-6105CFC9CEE8}" destId="{ECE3CB2B-5FC0-4485-A57A-1EFCB6797CB8}" srcOrd="2" destOrd="0" presId="urn:microsoft.com/office/officeart/2005/8/layout/process4"/>
    <dgm:cxn modelId="{FC2D2C6E-B4B1-486F-A8F6-C92FEB2B7A94}" type="presParOf" srcId="{ECE3CB2B-5FC0-4485-A57A-1EFCB6797CB8}" destId="{9619088B-918D-49B7-8907-4B6D4AA68C6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КЛАСИ БЕЗПЕКИ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-25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05316F-8AEB-4F3D-970D-1A45747C7289}" type="presOf" srcId="{56E5C8B4-7CCB-41E0-8266-47B58B2C4F10}" destId="{C8F2F3F8-0609-4329-B4B8-1999E1D6ED8B}" srcOrd="0" destOrd="0" presId="urn:microsoft.com/office/officeart/2005/8/layout/vList2"/>
    <dgm:cxn modelId="{AF173284-5286-49D1-9D05-0A4615403E7F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7A4596E7-3CD1-4186-9470-F15D9CC0AFC7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На базі закладів загальної середньої освіти Запорізького району станом на 31.12.2024 офіційно відкрито 4 класи безпеки (в закладах освіти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Павлівської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Матвіївської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Петро-Михайлівської та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територіальних громад). В закладах освіти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Долинської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Широківської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Новомиколаївської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та </a:t>
          </a:r>
          <a:r>
            <a:rPr lang="uk-UA" sz="14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Тернуватської</a:t>
          </a:r>
          <a:r>
            <a:rPr lang="uk-UA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 класи безпеки майже облаштовані та готові до використання під час проведення занять у змішаному або дистанційному форматах.</a:t>
          </a:r>
          <a:endParaRPr lang="ru-RU" sz="14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576589" custLinFactNeighborY="21979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D7976A12-914E-4A43-99D6-707FD9A686E7}" type="presOf" srcId="{CBFBDB22-27AA-4BF4-A6FC-6ED74D66499C}" destId="{3857C3DE-9264-4FE9-86A7-1D7C5C183D5C}" srcOrd="0" destOrd="0" presId="urn:microsoft.com/office/officeart/2005/8/layout/vList2"/>
    <dgm:cxn modelId="{38DC1058-8378-4E27-8476-1DF7AB080B03}" type="presOf" srcId="{79E1C091-529F-4174-BBBD-6E324CD170EA}" destId="{9B16386D-D1CE-4ADF-B36A-0830101C28AE}" srcOrd="0" destOrd="0" presId="urn:microsoft.com/office/officeart/2005/8/layout/vList2"/>
    <dgm:cxn modelId="{C8BF01E1-E41B-4C0F-A3CF-6C4BA77D2A1E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ІНФОРМАЦІЙНО-РОЗ’ЯСНЮВАЛЬНА РОБОТА ПІД ЧАС ВОЄННОГО СТАНУ</a:t>
          </a:r>
          <a:endParaRPr lang="ru-RU" sz="20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DED56E-1C35-43CA-9C73-5C008ACA9387}" type="presOf" srcId="{6E8B1758-BF77-4464-B781-1FFF458A0422}" destId="{4A8EAB3B-76C8-4D6B-B734-EEF4361024AF}" srcOrd="0" destOrd="0" presId="urn:microsoft.com/office/officeart/2005/8/layout/vList2"/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5DB9D43F-52F3-41EE-9AC1-5CBF65E11CBE}" type="presOf" srcId="{36D7A237-69BB-4A6D-8888-21EEDF8EB5FC}" destId="{B028692C-D4D1-4CA2-8DCB-CDA3918B34BB}" srcOrd="0" destOrd="0" presId="urn:microsoft.com/office/officeart/2005/8/layout/vList2"/>
    <dgm:cxn modelId="{0BC04D22-32CD-494B-8A94-75CD25B11F5F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6171DD2D-3FA2-4988-A6F7-82420854EBA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28D1A-AACD-4178-B6F6-2EF809BE2034}">
      <dgm:prSet custT="1"/>
      <dgm:spPr/>
      <dgm:t>
        <a:bodyPr/>
        <a:lstStyle/>
        <a:p>
          <a:pPr algn="ctr"/>
          <a:r>
            <a:rPr lang="uk-UA" sz="13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 сприяння райдержадміністрації, протягом квітня та листопада 2024 року в закладах освіти Запорізького району було посилено превентивну інформаційно-роз’яснювальну роботу серед учасників освітнього процесу щодо правил поводження з вибуховими пристроями та з безпеки життєдіяльності в умовах воєнного стану, із залученням представників ДСНС та Національної поліції України.</a:t>
          </a:r>
          <a:endParaRPr lang="ru-RU" sz="1300" b="1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2C5E235A-AF40-47FD-A254-FF23955C76AC}" type="parTrans" cxnId="{CB5F8759-74B6-4195-BDDD-814B7ED0325E}">
      <dgm:prSet/>
      <dgm:spPr/>
      <dgm:t>
        <a:bodyPr/>
        <a:lstStyle/>
        <a:p>
          <a:endParaRPr lang="ru-RU"/>
        </a:p>
      </dgm:t>
    </dgm:pt>
    <dgm:pt modelId="{C91517FD-8FA6-4EE5-A1CD-4FD9332B38BE}" type="sibTrans" cxnId="{CB5F8759-74B6-4195-BDDD-814B7ED0325E}">
      <dgm:prSet/>
      <dgm:spPr/>
      <dgm:t>
        <a:bodyPr/>
        <a:lstStyle/>
        <a:p>
          <a:endParaRPr lang="ru-RU"/>
        </a:p>
      </dgm:t>
    </dgm:pt>
    <dgm:pt modelId="{1E10E287-6465-489B-A11D-B5AC89C34DBB}">
      <dgm:prSet phldrT="[Текст]" phldr="1"/>
      <dgm:spPr/>
      <dgm:t>
        <a:bodyPr/>
        <a:lstStyle/>
        <a:p>
          <a:endParaRPr lang="ru-RU" dirty="0"/>
        </a:p>
      </dgm:t>
    </dgm:pt>
    <dgm:pt modelId="{DD22160D-D48A-4968-90AF-7C73048CEB08}" type="sibTrans" cxnId="{DACF0EB4-2226-4DD8-80A3-FB17A4DDA109}">
      <dgm:prSet/>
      <dgm:spPr/>
      <dgm:t>
        <a:bodyPr/>
        <a:lstStyle/>
        <a:p>
          <a:endParaRPr lang="ru-RU"/>
        </a:p>
      </dgm:t>
    </dgm:pt>
    <dgm:pt modelId="{81CF154B-1B1D-414E-B6D3-ACE839D3F102}" type="parTrans" cxnId="{DACF0EB4-2226-4DD8-80A3-FB17A4DDA109}">
      <dgm:prSet/>
      <dgm:spPr/>
      <dgm:t>
        <a:bodyPr/>
        <a:lstStyle/>
        <a:p>
          <a:endParaRPr lang="ru-RU"/>
        </a:p>
      </dgm:t>
    </dgm:pt>
    <dgm:pt modelId="{EB639766-8F20-45F6-A950-6105CFC9CEE8}" type="pres">
      <dgm:prSet presAssocID="{6171DD2D-3FA2-4988-A6F7-82420854EB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364097-6ADF-46D3-8703-55DEAF5866BB}" type="pres">
      <dgm:prSet presAssocID="{1E10E287-6465-489B-A11D-B5AC89C34DBB}" presName="boxAndChildren" presStyleCnt="0"/>
      <dgm:spPr/>
    </dgm:pt>
    <dgm:pt modelId="{78ACB48C-2CAD-4D85-B354-4FA0C8553EC1}" type="pres">
      <dgm:prSet presAssocID="{1E10E287-6465-489B-A11D-B5AC89C34DBB}" presName="parentTextBox" presStyleLbl="node1" presStyleIdx="0" presStyleCnt="2" custScaleY="1952" custLinFactNeighborX="-725" custLinFactNeighborY="-53388"/>
      <dgm:spPr/>
      <dgm:t>
        <a:bodyPr/>
        <a:lstStyle/>
        <a:p>
          <a:endParaRPr lang="ru-RU"/>
        </a:p>
      </dgm:t>
    </dgm:pt>
    <dgm:pt modelId="{851BF265-F25A-4ED6-B49B-921CB721FB1A}" type="pres">
      <dgm:prSet presAssocID="{C91517FD-8FA6-4EE5-A1CD-4FD9332B38BE}" presName="sp" presStyleCnt="0"/>
      <dgm:spPr/>
    </dgm:pt>
    <dgm:pt modelId="{CD0B3BEF-F264-4831-8869-AB372F21CDC7}" type="pres">
      <dgm:prSet presAssocID="{86428D1A-AACD-4178-B6F6-2EF809BE2034}" presName="arrowAndChildren" presStyleCnt="0"/>
      <dgm:spPr/>
    </dgm:pt>
    <dgm:pt modelId="{2C96266B-275B-46E2-A997-7ECEDED5535C}" type="pres">
      <dgm:prSet presAssocID="{86428D1A-AACD-4178-B6F6-2EF809BE2034}" presName="parentTextArrow" presStyleLbl="node1" presStyleIdx="1" presStyleCnt="2" custLinFactNeighborX="-1656" custLinFactNeighborY="10066"/>
      <dgm:spPr/>
      <dgm:t>
        <a:bodyPr/>
        <a:lstStyle/>
        <a:p>
          <a:endParaRPr lang="ru-RU"/>
        </a:p>
      </dgm:t>
    </dgm:pt>
  </dgm:ptLst>
  <dgm:cxnLst>
    <dgm:cxn modelId="{2F91CE16-F019-4E77-AA32-4BAA9C5B3A0C}" type="presOf" srcId="{1E10E287-6465-489B-A11D-B5AC89C34DBB}" destId="{78ACB48C-2CAD-4D85-B354-4FA0C8553EC1}" srcOrd="0" destOrd="0" presId="urn:microsoft.com/office/officeart/2005/8/layout/process4"/>
    <dgm:cxn modelId="{CB5F8759-74B6-4195-BDDD-814B7ED0325E}" srcId="{6171DD2D-3FA2-4988-A6F7-82420854EBA1}" destId="{86428D1A-AACD-4178-B6F6-2EF809BE2034}" srcOrd="0" destOrd="0" parTransId="{2C5E235A-AF40-47FD-A254-FF23955C76AC}" sibTransId="{C91517FD-8FA6-4EE5-A1CD-4FD9332B38BE}"/>
    <dgm:cxn modelId="{DACF0EB4-2226-4DD8-80A3-FB17A4DDA109}" srcId="{6171DD2D-3FA2-4988-A6F7-82420854EBA1}" destId="{1E10E287-6465-489B-A11D-B5AC89C34DBB}" srcOrd="1" destOrd="0" parTransId="{81CF154B-1B1D-414E-B6D3-ACE839D3F102}" sibTransId="{DD22160D-D48A-4968-90AF-7C73048CEB08}"/>
    <dgm:cxn modelId="{C0E6877F-FE26-4B9E-BB96-E9C3E238DED4}" type="presOf" srcId="{86428D1A-AACD-4178-B6F6-2EF809BE2034}" destId="{2C96266B-275B-46E2-A997-7ECEDED5535C}" srcOrd="0" destOrd="0" presId="urn:microsoft.com/office/officeart/2005/8/layout/process4"/>
    <dgm:cxn modelId="{CEF63D79-75B3-47CF-9A13-055865CDC95C}" type="presOf" srcId="{6171DD2D-3FA2-4988-A6F7-82420854EBA1}" destId="{EB639766-8F20-45F6-A950-6105CFC9CEE8}" srcOrd="0" destOrd="0" presId="urn:microsoft.com/office/officeart/2005/8/layout/process4"/>
    <dgm:cxn modelId="{5B797A93-08CA-4EFA-AC34-3048C4FBEF54}" type="presParOf" srcId="{EB639766-8F20-45F6-A950-6105CFC9CEE8}" destId="{90364097-6ADF-46D3-8703-55DEAF5866BB}" srcOrd="0" destOrd="0" presId="urn:microsoft.com/office/officeart/2005/8/layout/process4"/>
    <dgm:cxn modelId="{FFF5F890-2481-4DB2-9ED2-91207A54FF98}" type="presParOf" srcId="{90364097-6ADF-46D3-8703-55DEAF5866BB}" destId="{78ACB48C-2CAD-4D85-B354-4FA0C8553EC1}" srcOrd="0" destOrd="0" presId="urn:microsoft.com/office/officeart/2005/8/layout/process4"/>
    <dgm:cxn modelId="{E3918910-B2C1-435A-8790-F2C9BBA60CF1}" type="presParOf" srcId="{EB639766-8F20-45F6-A950-6105CFC9CEE8}" destId="{851BF265-F25A-4ED6-B49B-921CB721FB1A}" srcOrd="1" destOrd="0" presId="urn:microsoft.com/office/officeart/2005/8/layout/process4"/>
    <dgm:cxn modelId="{90328442-8146-43A4-93BC-3D90F0AE36A1}" type="presParOf" srcId="{EB639766-8F20-45F6-A950-6105CFC9CEE8}" destId="{CD0B3BEF-F264-4831-8869-AB372F21CDC7}" srcOrd="2" destOrd="0" presId="urn:microsoft.com/office/officeart/2005/8/layout/process4"/>
    <dgm:cxn modelId="{49C76CF3-CE3E-434F-A9AA-4DE20DAE058E}" type="presParOf" srcId="{CD0B3BEF-F264-4831-8869-AB372F21CDC7}" destId="{2C96266B-275B-46E2-A997-7ECEDED5535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КУЛЬТУРА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233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518A3E-A661-438C-8B7C-8381A1F73463}" type="presOf" srcId="{E4C9E530-C407-4D77-B8F6-01AB1E3F2627}" destId="{A9AF1E70-97DA-4865-B05E-36D2AABDFE6F}" srcOrd="0" destOrd="0" presId="urn:microsoft.com/office/officeart/2005/8/layout/vList2"/>
    <dgm:cxn modelId="{5804186B-9D64-4319-845F-1FB877125E57}" type="presOf" srcId="{56E5C8B4-7CCB-41E0-8266-47B58B2C4F10}" destId="{C8F2F3F8-0609-4329-B4B8-1999E1D6ED8B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D96F431B-BC45-47CD-9F6D-F58F528EFEAA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ОРГАНІЗАЦІЯ ДОЗВІЛЛЯ УЧНІВ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 custLinFactNeighborX="8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0B6390-79DB-431E-AFC2-49517D9123DE}" type="presOf" srcId="{6E8B1758-BF77-4464-B781-1FFF458A0422}" destId="{4A8EAB3B-76C8-4D6B-B734-EEF4361024AF}" srcOrd="0" destOrd="0" presId="urn:microsoft.com/office/officeart/2005/8/layout/vList2"/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0304389E-899D-4EE0-8E14-8FD049AF7C55}" type="presOf" srcId="{36D7A237-69BB-4A6D-8888-21EEDF8EB5FC}" destId="{B028692C-D4D1-4CA2-8DCB-CDA3918B34BB}" srcOrd="0" destOrd="0" presId="urn:microsoft.com/office/officeart/2005/8/layout/vList2"/>
    <dgm:cxn modelId="{6D4CA99D-F4E1-4FE7-AED1-7B960881CBBA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МОЛОДІЖНИЙ ПРОСТІР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466F2E-2E10-47E4-A1E8-0F7B914128FA}" type="presOf" srcId="{6E8B1758-BF77-4464-B781-1FFF458A0422}" destId="{4A8EAB3B-76C8-4D6B-B734-EEF4361024AF}" srcOrd="0" destOrd="0" presId="urn:microsoft.com/office/officeart/2005/8/layout/vList2"/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025B36D9-54B4-400B-88A7-5B1F7D452D3E}" type="presOf" srcId="{36D7A237-69BB-4A6D-8888-21EEDF8EB5FC}" destId="{B028692C-D4D1-4CA2-8DCB-CDA3918B34BB}" srcOrd="0" destOrd="0" presId="urn:microsoft.com/office/officeart/2005/8/layout/vList2"/>
    <dgm:cxn modelId="{FC907151-C3F4-4C3E-A23D-12EF03E0CA50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r>
            <a:rPr lang="uk-UA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КУЛЬТУРНА СПАДЩИНА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X="1285" custLinFactNeighborY="17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1BC107-2DD1-4EB3-AC92-E698320B4D2A}" type="presOf" srcId="{56E5C8B4-7CCB-41E0-8266-47B58B2C4F10}" destId="{C8F2F3F8-0609-4329-B4B8-1999E1D6ED8B}" srcOrd="0" destOrd="0" presId="urn:microsoft.com/office/officeart/2005/8/layout/vList2"/>
    <dgm:cxn modelId="{AB0512A8-C32D-473F-A388-777C0E1495AD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5B0BAEDC-8353-4F54-AA7F-2509657A77B7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EC3A66C-889E-47BA-82B9-0834579FA1D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136F289-A58D-4529-BAB2-607D3A992C57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СПОРТ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99B0F71-3BA6-40CD-A3D7-F7D50378B3C4}" type="parTrans" cxnId="{4B77EE71-03C1-45F4-A584-71B6C1C43394}">
      <dgm:prSet/>
      <dgm:spPr/>
      <dgm:t>
        <a:bodyPr/>
        <a:lstStyle/>
        <a:p>
          <a:endParaRPr lang="ru-RU"/>
        </a:p>
      </dgm:t>
    </dgm:pt>
    <dgm:pt modelId="{3CF82FAD-FF75-4675-8776-032F54A2F18B}" type="sibTrans" cxnId="{4B77EE71-03C1-45F4-A584-71B6C1C43394}">
      <dgm:prSet/>
      <dgm:spPr/>
      <dgm:t>
        <a:bodyPr/>
        <a:lstStyle/>
        <a:p>
          <a:endParaRPr lang="ru-RU"/>
        </a:p>
      </dgm:t>
    </dgm:pt>
    <dgm:pt modelId="{6ADE8584-0886-4F73-9509-86946779C78A}" type="pres">
      <dgm:prSet presAssocID="{BEC3A66C-889E-47BA-82B9-0834579FA1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050D49-0C13-49C9-9A0A-C512920BACED}" type="pres">
      <dgm:prSet presAssocID="{C136F289-A58D-4529-BAB2-607D3A992C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508D8C-B62C-4898-A8E8-EF55ADE1BB64}" type="presOf" srcId="{C136F289-A58D-4529-BAB2-607D3A992C57}" destId="{69050D49-0C13-49C9-9A0A-C512920BACED}" srcOrd="0" destOrd="0" presId="urn:microsoft.com/office/officeart/2005/8/layout/vList2"/>
    <dgm:cxn modelId="{0038A7D0-EDB8-4E8E-AAED-B28780306E92}" type="presOf" srcId="{BEC3A66C-889E-47BA-82B9-0834579FA1D9}" destId="{6ADE8584-0886-4F73-9509-86946779C78A}" srcOrd="0" destOrd="0" presId="urn:microsoft.com/office/officeart/2005/8/layout/vList2"/>
    <dgm:cxn modelId="{4B77EE71-03C1-45F4-A584-71B6C1C43394}" srcId="{BEC3A66C-889E-47BA-82B9-0834579FA1D9}" destId="{C136F289-A58D-4529-BAB2-607D3A992C57}" srcOrd="0" destOrd="0" parTransId="{F99B0F71-3BA6-40CD-A3D7-F7D50378B3C4}" sibTransId="{3CF82FAD-FF75-4675-8776-032F54A2F18B}"/>
    <dgm:cxn modelId="{CCF9E6E5-73B7-4D92-8636-378F70015E8D}" type="presParOf" srcId="{6ADE8584-0886-4F73-9509-86946779C78A}" destId="{69050D49-0C13-49C9-9A0A-C512920BACE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EC3A66C-889E-47BA-82B9-0834579FA1D9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uk-UA"/>
        </a:p>
      </dgm:t>
    </dgm:pt>
    <dgm:pt modelId="{6ADE8584-0886-4F73-9509-86946779C78A}" type="pres">
      <dgm:prSet presAssocID="{BEC3A66C-889E-47BA-82B9-0834579FA1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D8BD57A-3F92-454F-8211-3A30AFC124D4}" type="presOf" srcId="{BEC3A66C-889E-47BA-82B9-0834579FA1D9}" destId="{6ADE8584-0886-4F73-9509-86946779C7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ПРОВЕДЕННЯ ЗМАГАНЬ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F70DF0BF-0388-4313-9992-9539B9E802A9}" type="presOf" srcId="{36D7A237-69BB-4A6D-8888-21EEDF8EB5FC}" destId="{B028692C-D4D1-4CA2-8DCB-CDA3918B34BB}" srcOrd="0" destOrd="0" presId="urn:microsoft.com/office/officeart/2005/8/layout/vList2"/>
    <dgm:cxn modelId="{B785D3E5-3362-4259-9E1B-09362423F449}" type="presOf" srcId="{6E8B1758-BF77-4464-B781-1FFF458A0422}" destId="{4A8EAB3B-76C8-4D6B-B734-EEF4361024AF}" srcOrd="0" destOrd="0" presId="urn:microsoft.com/office/officeart/2005/8/layout/vList2"/>
    <dgm:cxn modelId="{40ED07CA-A171-4271-BD83-B2E7A9246E3E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ru-RU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ОХОРОНА ЗДОРОВ</a:t>
          </a:r>
          <a:r>
            <a:rPr lang="en-US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’</a:t>
          </a:r>
          <a:r>
            <a:rPr lang="ru-RU" alt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Я</a:t>
          </a: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503DF096-A8E0-4C7F-9DED-229A533EBBB0}" type="presOf" srcId="{6E8B1758-BF77-4464-B781-1FFF458A0422}" destId="{4A8EAB3B-76C8-4D6B-B734-EEF4361024AF}" srcOrd="0" destOrd="0" presId="urn:microsoft.com/office/officeart/2005/8/layout/vList2"/>
    <dgm:cxn modelId="{43857BB6-AE65-4C22-A797-976835708BF9}" type="presOf" srcId="{36D7A237-69BB-4A6D-8888-21EEDF8EB5FC}" destId="{B028692C-D4D1-4CA2-8DCB-CDA3918B34BB}" srcOrd="0" destOrd="0" presId="urn:microsoft.com/office/officeart/2005/8/layout/vList2"/>
    <dgm:cxn modelId="{4DCCB13E-C6F2-4257-9D52-6E27E3053D38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endParaRPr lang="uk-UA" sz="24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ВІДКРИТТЯ АМБУЛАТОРІЇ</a:t>
          </a:r>
          <a:br>
            <a:rPr lang="uk-UA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endParaRPr lang="ru-RU" sz="2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-25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E7C386-F079-473F-A4C5-952F22D8661F}" type="presOf" srcId="{E4C9E530-C407-4D77-B8F6-01AB1E3F2627}" destId="{A9AF1E70-97DA-4865-B05E-36D2AABDFE6F}" srcOrd="0" destOrd="0" presId="urn:microsoft.com/office/officeart/2005/8/layout/vList2"/>
    <dgm:cxn modelId="{560A8652-5E56-4303-AD81-EC86BA69D579}" type="presOf" srcId="{56E5C8B4-7CCB-41E0-8266-47B58B2C4F10}" destId="{C8F2F3F8-0609-4329-B4B8-1999E1D6ED8B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BD446DAF-08EB-45F6-BCE4-695B01F9D022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endParaRPr lang="ru-RU" sz="1400" b="0" i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  <a:p>
          <a:pPr algn="ctr" rtl="0"/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У 2024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році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в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селищі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Сонячне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розпочала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свою роботу нова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сучасна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амбулаторія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«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Сімейний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лікар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»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Широківської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громади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.</a:t>
          </a:r>
          <a:r>
            <a:rPr 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В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амбулаторії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працюватимуть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лікарі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сімейної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медицини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гінеколог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, психолог,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медичні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сестри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.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Також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облаштували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гінекологічний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кабінет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,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профілактичних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щеплень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та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здорової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дитини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. У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майбутньому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планують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обладнати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кабінет</a:t>
          </a:r>
          <a:r>
            <a:rPr lang="ru-RU" sz="1400" b="0" i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стоматолога</a:t>
          </a:r>
          <a:r>
            <a:rPr lang="ru-RU" sz="1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uk-UA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/>
          </a:r>
          <a:br>
            <a:rPr lang="uk-UA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</a:br>
          <a:endParaRPr lang="ru-RU" sz="14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372201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D4A58071-907D-4233-A33D-E3F2463C9DF4}" type="presOf" srcId="{79E1C091-529F-4174-BBBD-6E324CD170EA}" destId="{9B16386D-D1CE-4ADF-B36A-0830101C28AE}" srcOrd="0" destOrd="0" presId="urn:microsoft.com/office/officeart/2005/8/layout/vList2"/>
    <dgm:cxn modelId="{C8B207A3-B85E-4F01-A37E-283BE3FF4F44}" type="presOf" srcId="{CBFBDB22-27AA-4BF4-A6FC-6ED74D66499C}" destId="{3857C3DE-9264-4FE9-86A7-1D7C5C183D5C}" srcOrd="0" destOrd="0" presId="urn:microsoft.com/office/officeart/2005/8/layout/vList2"/>
    <dgm:cxn modelId="{A9FF2FAE-5933-4A2B-A87F-1728B26E50E3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56E5C8B4-7CCB-41E0-8266-47B58B2C4F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4C9E530-C407-4D77-B8F6-01AB1E3F2627}">
      <dgm:prSet custT="1"/>
      <dgm:spPr/>
      <dgm:t>
        <a:bodyPr/>
        <a:lstStyle/>
        <a:p>
          <a:pPr algn="ctr" rtl="0"/>
          <a:r>
            <a:rPr lang="ru-RU" altLang="ru-RU" sz="1500" b="0" dirty="0">
              <a:solidFill>
                <a:srgbClr val="000000"/>
              </a:solidFill>
              <a:effectLst/>
              <a:latin typeface="+mj-lt"/>
              <a:cs typeface="Arial" panose="020B0604020202020204" pitchFamily="34" charset="0"/>
            </a:rPr>
            <a:t>ДЛЯ ОРГАНІЗАЦІЇ БЕЗПЕРЕБІЙНОГО НАДАННЯ МЕДИЧНОЇ ДОПОМОГИ ПАЦІЄНТАМ  У ЗАКЛАДАХ ОХОРОНИ ЗДОРОВ’Я В НАЯВНОСТІ - 94 ГЕНЕРАТОРА</a:t>
          </a:r>
          <a:endParaRPr lang="ru-RU" sz="1500" b="0" dirty="0">
            <a:solidFill>
              <a:srgbClr val="000000"/>
            </a:solidFill>
            <a:effectLst/>
            <a:latin typeface="+mj-lt"/>
          </a:endParaRPr>
        </a:p>
      </dgm:t>
    </dgm:pt>
    <dgm:pt modelId="{B54042F0-799A-4FF4-960F-DF33A5CD88E0}" type="parTrans" cxnId="{85902A28-F561-4838-BB97-F8B605FDC9E7}">
      <dgm:prSet/>
      <dgm:spPr/>
      <dgm:t>
        <a:bodyPr/>
        <a:lstStyle/>
        <a:p>
          <a:endParaRPr lang="uk-UA"/>
        </a:p>
      </dgm:t>
    </dgm:pt>
    <dgm:pt modelId="{D5C81FE3-EAA5-49EB-81FF-D75DB88A5876}" type="sibTrans" cxnId="{85902A28-F561-4838-BB97-F8B605FDC9E7}">
      <dgm:prSet/>
      <dgm:spPr/>
      <dgm:t>
        <a:bodyPr/>
        <a:lstStyle/>
        <a:p>
          <a:endParaRPr lang="uk-UA"/>
        </a:p>
      </dgm:t>
    </dgm:pt>
    <dgm:pt modelId="{C8F2F3F8-0609-4329-B4B8-1999E1D6ED8B}" type="pres">
      <dgm:prSet presAssocID="{56E5C8B4-7CCB-41E0-8266-47B58B2C4F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AF1E70-97DA-4865-B05E-36D2AABDFE6F}" type="pres">
      <dgm:prSet presAssocID="{E4C9E530-C407-4D77-B8F6-01AB1E3F2627}" presName="parentText" presStyleLbl="node1" presStyleIdx="0" presStyleCnt="1" custLinFactNeighborY="5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3B8B6E-AD89-4E7D-AE70-2555560EE1BD}" type="presOf" srcId="{56E5C8B4-7CCB-41E0-8266-47B58B2C4F10}" destId="{C8F2F3F8-0609-4329-B4B8-1999E1D6ED8B}" srcOrd="0" destOrd="0" presId="urn:microsoft.com/office/officeart/2005/8/layout/vList2"/>
    <dgm:cxn modelId="{C6C291F5-560A-44F4-9DE6-3F0AD960A0B4}" type="presOf" srcId="{E4C9E530-C407-4D77-B8F6-01AB1E3F2627}" destId="{A9AF1E70-97DA-4865-B05E-36D2AABDFE6F}" srcOrd="0" destOrd="0" presId="urn:microsoft.com/office/officeart/2005/8/layout/vList2"/>
    <dgm:cxn modelId="{85902A28-F561-4838-BB97-F8B605FDC9E7}" srcId="{56E5C8B4-7CCB-41E0-8266-47B58B2C4F10}" destId="{E4C9E530-C407-4D77-B8F6-01AB1E3F2627}" srcOrd="0" destOrd="0" parTransId="{B54042F0-799A-4FF4-960F-DF33A5CD88E0}" sibTransId="{D5C81FE3-EAA5-49EB-81FF-D75DB88A5876}"/>
    <dgm:cxn modelId="{D0B1C363-1B54-42EB-BF02-CD6175B91E3E}" type="presParOf" srcId="{C8F2F3F8-0609-4329-B4B8-1999E1D6ED8B}" destId="{A9AF1E70-97DA-4865-B05E-36D2AABDFE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alt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71</a:t>
          </a:r>
        </a:p>
        <a:p>
          <a:pPr algn="ctr"/>
          <a:r>
            <a:rPr lang="uk-UA" alt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ПІДКЛЮЧЕНО ТА НАЛЕЖНО УТРИМУЮТЬСЯ</a:t>
          </a:r>
          <a:endParaRPr lang="ru-RU" sz="14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98132" custLinFactNeighborX="-203" custLinFactNeighborY="24844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6DA5F4B9-03BB-449F-BF38-249F652B465C}" type="presOf" srcId="{79E1C091-529F-4174-BBBD-6E324CD170EA}" destId="{9B16386D-D1CE-4ADF-B36A-0830101C28AE}" srcOrd="0" destOrd="0" presId="urn:microsoft.com/office/officeart/2005/8/layout/vList2"/>
    <dgm:cxn modelId="{7D7A0B67-63ED-44D6-A45C-3D427CF28C9C}" type="presOf" srcId="{CBFBDB22-27AA-4BF4-A6FC-6ED74D66499C}" destId="{3857C3DE-9264-4FE9-86A7-1D7C5C183D5C}" srcOrd="0" destOrd="0" presId="urn:microsoft.com/office/officeart/2005/8/layout/vList2"/>
    <dgm:cxn modelId="{79F6544B-D126-4794-BC75-EBAB82348EF9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79E1C091-529F-4174-BBBD-6E324CD170EA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BFBDB22-27AA-4BF4-A6FC-6ED74D66499C}">
      <dgm:prSet custT="1"/>
      <dgm:spPr/>
      <dgm:t>
        <a:bodyPr/>
        <a:lstStyle/>
        <a:p>
          <a:pPr algn="ctr" rtl="0"/>
          <a:r>
            <a:rPr lang="uk-UA" alt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23</a:t>
          </a:r>
        </a:p>
        <a:p>
          <a:pPr algn="ctr"/>
          <a:r>
            <a:rPr lang="uk-UA" altLang="ru-RU" sz="14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ПЕРЕНОСНИХ, ВИКОРИСТОВУЮТЬСЯ ЗА ПОТРЕБОЮ</a:t>
          </a:r>
          <a:endParaRPr lang="ru-RU" sz="14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B29A030F-DAC5-4185-A5BE-38C8D560E955}" type="par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FC17BAAB-2D05-408D-99C9-8C20BB117628}" type="sibTrans" cxnId="{3D9AE710-00A9-4FFD-9A4C-7F09E5B2A4BE}">
      <dgm:prSet/>
      <dgm:spPr/>
      <dgm:t>
        <a:bodyPr/>
        <a:lstStyle/>
        <a:p>
          <a:endParaRPr lang="uk-UA">
            <a:solidFill>
              <a:schemeClr val="tx1"/>
            </a:solidFill>
          </a:endParaRPr>
        </a:p>
      </dgm:t>
    </dgm:pt>
    <dgm:pt modelId="{9B16386D-D1CE-4ADF-B36A-0830101C28AE}" type="pres">
      <dgm:prSet presAssocID="{79E1C091-529F-4174-BBBD-6E324CD17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57C3DE-9264-4FE9-86A7-1D7C5C183D5C}" type="pres">
      <dgm:prSet presAssocID="{CBFBDB22-27AA-4BF4-A6FC-6ED74D66499C}" presName="parentText" presStyleLbl="node1" presStyleIdx="0" presStyleCnt="1" custScaleY="98926" custLinFactNeighborX="890" custLinFactNeighborY="18297">
        <dgm:presLayoutVars>
          <dgm:chMax val="0"/>
          <dgm:bulletEnabled val="1"/>
        </dgm:presLayoutVars>
      </dgm:prSet>
      <dgm:spPr>
        <a:prstGeom prst="down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3D9AE710-00A9-4FFD-9A4C-7F09E5B2A4BE}" srcId="{79E1C091-529F-4174-BBBD-6E324CD170EA}" destId="{CBFBDB22-27AA-4BF4-A6FC-6ED74D66499C}" srcOrd="0" destOrd="0" parTransId="{B29A030F-DAC5-4185-A5BE-38C8D560E955}" sibTransId="{FC17BAAB-2D05-408D-99C9-8C20BB117628}"/>
    <dgm:cxn modelId="{D260686A-669D-4EB3-9AC4-8F7EF9E4FF38}" type="presOf" srcId="{CBFBDB22-27AA-4BF4-A6FC-6ED74D66499C}" destId="{3857C3DE-9264-4FE9-86A7-1D7C5C183D5C}" srcOrd="0" destOrd="0" presId="urn:microsoft.com/office/officeart/2005/8/layout/vList2"/>
    <dgm:cxn modelId="{DE6E2EB4-CDEC-4C0E-9514-C35C43668A94}" type="presOf" srcId="{79E1C091-529F-4174-BBBD-6E324CD170EA}" destId="{9B16386D-D1CE-4ADF-B36A-0830101C28AE}" srcOrd="0" destOrd="0" presId="urn:microsoft.com/office/officeart/2005/8/layout/vList2"/>
    <dgm:cxn modelId="{EA26C0BC-5921-45C9-BFBE-51F836B016F1}" type="presParOf" srcId="{9B16386D-D1CE-4ADF-B36A-0830101C28AE}" destId="{3857C3DE-9264-4FE9-86A7-1D7C5C183D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36D7A237-69BB-4A6D-8888-21EEDF8EB5FC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8B1758-BF77-4464-B781-1FFF458A0422}">
      <dgm:prSet custT="1"/>
      <dgm:spPr/>
      <dgm:t>
        <a:bodyPr/>
        <a:lstStyle/>
        <a:p>
          <a:pPr algn="ctr"/>
          <a:r>
            <a:rPr lang="uk-UA" altLang="ru-RU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ЗАБЕЗПЕЧЕННЯ ЗАКЛАДІВ ОХОРОНИ ЗДОРОВ’Я ВОДОПОСТАЧАННЯМ </a:t>
          </a:r>
          <a:endParaRPr lang="ru-RU" sz="18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814677-1468-441F-8858-771D7B415B8E}" type="parTrans" cxnId="{812E3B92-226E-44AF-B7DE-F9CDB4ACAAEC}">
      <dgm:prSet/>
      <dgm:spPr/>
      <dgm:t>
        <a:bodyPr/>
        <a:lstStyle/>
        <a:p>
          <a:endParaRPr lang="ru-RU"/>
        </a:p>
      </dgm:t>
    </dgm:pt>
    <dgm:pt modelId="{EFFAB600-9D18-485E-A0D1-E0B89D7B21FD}" type="sibTrans" cxnId="{812E3B92-226E-44AF-B7DE-F9CDB4ACAAEC}">
      <dgm:prSet/>
      <dgm:spPr/>
      <dgm:t>
        <a:bodyPr/>
        <a:lstStyle/>
        <a:p>
          <a:endParaRPr lang="ru-RU"/>
        </a:p>
      </dgm:t>
    </dgm:pt>
    <dgm:pt modelId="{B028692C-D4D1-4CA2-8DCB-CDA3918B34BB}" type="pres">
      <dgm:prSet presAssocID="{36D7A237-69BB-4A6D-8888-21EEDF8EB5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EAB3B-76C8-4D6B-B734-EEF4361024AF}" type="pres">
      <dgm:prSet presAssocID="{6E8B1758-BF77-4464-B781-1FFF458A04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2E3B92-226E-44AF-B7DE-F9CDB4ACAAEC}" srcId="{36D7A237-69BB-4A6D-8888-21EEDF8EB5FC}" destId="{6E8B1758-BF77-4464-B781-1FFF458A0422}" srcOrd="0" destOrd="0" parTransId="{96814677-1468-441F-8858-771D7B415B8E}" sibTransId="{EFFAB600-9D18-485E-A0D1-E0B89D7B21FD}"/>
    <dgm:cxn modelId="{1014F925-A0F7-43EA-9128-BBDC921BC939}" type="presOf" srcId="{36D7A237-69BB-4A6D-8888-21EEDF8EB5FC}" destId="{B028692C-D4D1-4CA2-8DCB-CDA3918B34BB}" srcOrd="0" destOrd="0" presId="urn:microsoft.com/office/officeart/2005/8/layout/vList2"/>
    <dgm:cxn modelId="{E60950E4-995A-4DE8-A1E8-4934E51C1CFD}" type="presOf" srcId="{6E8B1758-BF77-4464-B781-1FFF458A0422}" destId="{4A8EAB3B-76C8-4D6B-B734-EEF4361024AF}" srcOrd="0" destOrd="0" presId="urn:microsoft.com/office/officeart/2005/8/layout/vList2"/>
    <dgm:cxn modelId="{830D5F4A-DD86-4A48-8D4E-A7C6272295B3}" type="presParOf" srcId="{B028692C-D4D1-4CA2-8DCB-CDA3918B34BB}" destId="{4A8EAB3B-76C8-4D6B-B734-EEF4361024A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C9B83733-4618-4189-B3B0-450E0A3A542C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AEFEC5-DDA7-487A-95D7-D788B2ACEF26}">
      <dgm:prSet custT="1"/>
      <dgm:spPr/>
      <dgm:t>
        <a:bodyPr/>
        <a:lstStyle/>
        <a:p>
          <a:pPr algn="ctr" rtl="0"/>
          <a:r>
            <a:rPr lang="uk-UA" sz="2300" b="1" cap="all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ОБоронна</a:t>
          </a:r>
          <a:r>
            <a:rPr lang="uk-UA" sz="2300" b="1" cap="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 робота та Цивільний захист населення</a:t>
          </a:r>
          <a:endParaRPr lang="ru-RU" sz="23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EFAA750-5649-4BFE-AB4E-9DBCA893CE0D}" type="parTrans" cxnId="{6CA27493-8A6F-451E-9041-81443BDFA1F3}">
      <dgm:prSet/>
      <dgm:spPr/>
      <dgm:t>
        <a:bodyPr/>
        <a:lstStyle/>
        <a:p>
          <a:endParaRPr lang="ru-RU"/>
        </a:p>
      </dgm:t>
    </dgm:pt>
    <dgm:pt modelId="{FC9D6C9A-A6E8-4730-AC30-4350570E32C3}" type="sibTrans" cxnId="{6CA27493-8A6F-451E-9041-81443BDFA1F3}">
      <dgm:prSet/>
      <dgm:spPr/>
      <dgm:t>
        <a:bodyPr/>
        <a:lstStyle/>
        <a:p>
          <a:endParaRPr lang="ru-RU"/>
        </a:p>
      </dgm:t>
    </dgm:pt>
    <dgm:pt modelId="{8722F58D-6BB9-4D7D-9F12-53AF6FEAA07D}" type="pres">
      <dgm:prSet presAssocID="{C9B83733-4618-4189-B3B0-450E0A3A54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4938DC-7319-4806-8DEF-9736B919697D}" type="pres">
      <dgm:prSet presAssocID="{08AEFEC5-DDA7-487A-95D7-D788B2ACEF26}" presName="parentText" presStyleLbl="node1" presStyleIdx="0" presStyleCnt="1" custScaleX="100000" custScaleY="3050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A27493-8A6F-451E-9041-81443BDFA1F3}" srcId="{C9B83733-4618-4189-B3B0-450E0A3A542C}" destId="{08AEFEC5-DDA7-487A-95D7-D788B2ACEF26}" srcOrd="0" destOrd="0" parTransId="{3EFAA750-5649-4BFE-AB4E-9DBCA893CE0D}" sibTransId="{FC9D6C9A-A6E8-4730-AC30-4350570E32C3}"/>
    <dgm:cxn modelId="{D618BEE2-90B2-43B9-B4CD-684531630562}" type="presOf" srcId="{C9B83733-4618-4189-B3B0-450E0A3A542C}" destId="{8722F58D-6BB9-4D7D-9F12-53AF6FEAA07D}" srcOrd="0" destOrd="0" presId="urn:microsoft.com/office/officeart/2005/8/layout/vList2"/>
    <dgm:cxn modelId="{9B5545AF-98A0-4F9E-BA57-ADE2924F7B12}" type="presOf" srcId="{08AEFEC5-DDA7-487A-95D7-D788B2ACEF26}" destId="{8B4938DC-7319-4806-8DEF-9736B919697D}" srcOrd="0" destOrd="0" presId="urn:microsoft.com/office/officeart/2005/8/layout/vList2"/>
    <dgm:cxn modelId="{501E9454-9C81-481C-9C35-FC6341EC28B4}" type="presParOf" srcId="{8722F58D-6BB9-4D7D-9F12-53AF6FEAA07D}" destId="{8B4938DC-7319-4806-8DEF-9736B919697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191CBA5D-EBE2-44AE-B1B9-20F745905F03}" type="doc">
      <dgm:prSet loTypeId="urn:microsoft.com/office/officeart/2005/8/layout/vList2" loCatId="list" qsTypeId="urn:microsoft.com/office/officeart/2005/8/quickstyle/3d2#9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D49B5A-B443-43DF-9EBC-81DD21AD601D}">
      <dgm:prSet custT="1"/>
      <dgm:spPr/>
      <dgm:t>
        <a:bodyPr/>
        <a:lstStyle/>
        <a:p>
          <a:pPr algn="ctr" rtl="0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 результатами проведеного обстеження, станом на звітній період: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 28 захисних споруд: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готові та обмежено готові – 13 об’єктів (47%);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не готові — 15 об’єктів (53%).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 115 найпростіших </a:t>
          </a:r>
          <a:r>
            <a:rPr lang="uk-UA" sz="11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укриттів</a:t>
          </a:r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: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рекомендовано до укриття населення — 73 об’єкти (63,4%);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не рекомендовано до укриття населення — 32 об’єкта (27,9%), з них на момент перевірки виявлено зачиненими — 2 об’єкти (1,8%);  </a:t>
          </a:r>
          <a:endParaRPr lang="ru-RU" sz="11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  <a:cs typeface="Times New Roman"/>
          </a:endParaRPr>
        </a:p>
        <a:p>
          <a:pPr algn="ctr"/>
          <a:r>
            <a:rPr lang="uk-UA" sz="11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- задіяні в заходах — 8 об’єктів (6,9%).</a:t>
          </a:r>
          <a:endParaRPr lang="ru-RU" sz="1100" b="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AB6EBE3-5BED-4936-BD83-AB876723073B}" type="parTrans" cxnId="{2B58C4F1-2A7A-4A17-90EE-30588BB7224A}">
      <dgm:prSet/>
      <dgm:spPr/>
      <dgm:t>
        <a:bodyPr/>
        <a:lstStyle/>
        <a:p>
          <a:endParaRPr lang="ru-RU"/>
        </a:p>
      </dgm:t>
    </dgm:pt>
    <dgm:pt modelId="{E7D98DF1-AF41-44F6-8F71-885FC67798A2}" type="sibTrans" cxnId="{2B58C4F1-2A7A-4A17-90EE-30588BB7224A}">
      <dgm:prSet/>
      <dgm:spPr/>
      <dgm:t>
        <a:bodyPr/>
        <a:lstStyle/>
        <a:p>
          <a:endParaRPr lang="ru-RU"/>
        </a:p>
      </dgm:t>
    </dgm:pt>
    <dgm:pt modelId="{953A4CFF-A68E-4886-8A3C-827658BC52E4}" type="pres">
      <dgm:prSet presAssocID="{191CBA5D-EBE2-44AE-B1B9-20F745905F0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41CF1A-D633-430F-8533-C098B5F0325D}" type="pres">
      <dgm:prSet presAssocID="{85D49B5A-B443-43DF-9EBC-81DD21AD601D}" presName="parentText" presStyleLbl="node1" presStyleIdx="0" presStyleCnt="1" custScaleY="219665" custLinFactNeighborX="-2004" custLinFactNeighborY="149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BC864B-2860-499A-86AB-695C52307939}" type="presOf" srcId="{191CBA5D-EBE2-44AE-B1B9-20F745905F03}" destId="{953A4CFF-A68E-4886-8A3C-827658BC52E4}" srcOrd="0" destOrd="0" presId="urn:microsoft.com/office/officeart/2005/8/layout/vList2"/>
    <dgm:cxn modelId="{2B58C4F1-2A7A-4A17-90EE-30588BB7224A}" srcId="{191CBA5D-EBE2-44AE-B1B9-20F745905F03}" destId="{85D49B5A-B443-43DF-9EBC-81DD21AD601D}" srcOrd="0" destOrd="0" parTransId="{0AB6EBE3-5BED-4936-BD83-AB876723073B}" sibTransId="{E7D98DF1-AF41-44F6-8F71-885FC67798A2}"/>
    <dgm:cxn modelId="{57AFC6D4-9A6F-44BE-B8CD-EA36B2EA0430}" type="presOf" srcId="{85D49B5A-B443-43DF-9EBC-81DD21AD601D}" destId="{6841CF1A-D633-430F-8533-C098B5F0325D}" srcOrd="0" destOrd="0" presId="urn:microsoft.com/office/officeart/2005/8/layout/vList2"/>
    <dgm:cxn modelId="{FC5BEBCE-B499-4513-A7A1-9F44174AB8B8}" type="presParOf" srcId="{953A4CFF-A68E-4886-8A3C-827658BC52E4}" destId="{6841CF1A-D633-430F-8533-C098B5F032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3417C1F6-B315-4D00-99B5-DB554696A77A}" type="doc">
      <dgm:prSet loTypeId="urn:microsoft.com/office/officeart/2005/8/layout/vList2" loCatId="list" qsTypeId="urn:microsoft.com/office/officeart/2005/8/quickstyle/3d2#10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F54F69-AE5F-4339-A31A-893C4E94689A}">
      <dgm:prSet custT="1"/>
      <dgm:spPr/>
      <dgm:t>
        <a:bodyPr/>
        <a:lstStyle/>
        <a:p>
          <a:pPr algn="just"/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На території Запорізького району створено фонд захисних споруд, що забезпечує укриття для 21 217 осіб, та налічує:</a:t>
          </a:r>
          <a:endParaRPr lang="ru-RU" sz="11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algn="just"/>
          <a:r>
            <a:rPr lang="en-US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 </a:t>
          </a:r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5 сховищ, місткістю 1 150  осіб;</a:t>
          </a:r>
          <a:endParaRPr lang="ru-RU" sz="11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algn="just"/>
          <a:r>
            <a:rPr lang="en-US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 </a:t>
          </a:r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23 протирадіаційних </a:t>
          </a:r>
          <a:r>
            <a:rPr lang="uk-UA" sz="11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місткістю 4 209 осіб;</a:t>
          </a:r>
          <a:endParaRPr lang="ru-RU" sz="1100" b="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algn="just"/>
          <a:r>
            <a:rPr lang="en-US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 </a:t>
          </a:r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115 найпростіших </a:t>
          </a:r>
          <a:r>
            <a:rPr lang="uk-UA" sz="1100" b="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100" b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інших об’єктів фонду захисних споруд цивільного захисту, місткістю 15 858 осіб.</a:t>
          </a:r>
        </a:p>
      </dgm:t>
    </dgm:pt>
    <dgm:pt modelId="{9E2F57B1-0878-4A1C-9CBE-81C6352AAF42}" type="sibTrans" cxnId="{A8AB6564-93C5-4C85-8F04-18571F781C8D}">
      <dgm:prSet/>
      <dgm:spPr/>
      <dgm:t>
        <a:bodyPr/>
        <a:lstStyle/>
        <a:p>
          <a:endParaRPr lang="uk-UA"/>
        </a:p>
      </dgm:t>
    </dgm:pt>
    <dgm:pt modelId="{866A05BA-B2C3-4B24-844E-85074B36B221}" type="parTrans" cxnId="{A8AB6564-93C5-4C85-8F04-18571F781C8D}">
      <dgm:prSet/>
      <dgm:spPr/>
      <dgm:t>
        <a:bodyPr/>
        <a:lstStyle/>
        <a:p>
          <a:endParaRPr lang="uk-UA"/>
        </a:p>
      </dgm:t>
    </dgm:pt>
    <dgm:pt modelId="{EA21B207-0174-4B30-839C-ADA4A695935E}" type="pres">
      <dgm:prSet presAssocID="{3417C1F6-B315-4D00-99B5-DB554696A7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2BD9B3-1CEF-4860-937C-376A5160B256}" type="pres">
      <dgm:prSet presAssocID="{BDF54F69-AE5F-4339-A31A-893C4E94689A}" presName="parentText" presStyleLbl="node1" presStyleIdx="0" presStyleCnt="1" custScaleY="444062" custLinFactNeighborX="1430" custLinFactNeighborY="472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FF0759-5779-48B7-B7AE-C0B4962B990C}" type="presOf" srcId="{3417C1F6-B315-4D00-99B5-DB554696A77A}" destId="{EA21B207-0174-4B30-839C-ADA4A695935E}" srcOrd="0" destOrd="0" presId="urn:microsoft.com/office/officeart/2005/8/layout/vList2"/>
    <dgm:cxn modelId="{A8AB6564-93C5-4C85-8F04-18571F781C8D}" srcId="{3417C1F6-B315-4D00-99B5-DB554696A77A}" destId="{BDF54F69-AE5F-4339-A31A-893C4E94689A}" srcOrd="0" destOrd="0" parTransId="{866A05BA-B2C3-4B24-844E-85074B36B221}" sibTransId="{9E2F57B1-0878-4A1C-9CBE-81C6352AAF42}"/>
    <dgm:cxn modelId="{CC89D0D0-03E2-4344-93C5-7D66C858B096}" type="presOf" srcId="{BDF54F69-AE5F-4339-A31A-893C4E94689A}" destId="{432BD9B3-1CEF-4860-937C-376A5160B256}" srcOrd="0" destOrd="0" presId="urn:microsoft.com/office/officeart/2005/8/layout/vList2"/>
    <dgm:cxn modelId="{43E6545F-ED77-497F-94FE-200ECDEAC06A}" type="presParOf" srcId="{EA21B207-0174-4B30-839C-ADA4A695935E}" destId="{432BD9B3-1CEF-4860-937C-376A5160B2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CF50ED58-F5D4-4468-BF49-F53D58557273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0EE507-422F-42ED-A2A7-734B67B2F5F6}">
      <dgm:prSet custT="1"/>
      <dgm:spPr/>
      <dgm:t>
        <a:bodyPr/>
        <a:lstStyle/>
        <a:p>
          <a:pPr algn="ctr" rtl="0"/>
          <a:r>
            <a:rPr lang="uk-UA" sz="2400" b="1" cap="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ПУНКТИ НЕЗЛАМНОСТІ</a:t>
          </a:r>
          <a:endParaRPr lang="ru-RU" sz="24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1906AD4-5057-45B5-9322-705C9F965707}" type="parTrans" cxnId="{6F4F564B-CDAC-4428-B483-A9A0C1DCFCDF}">
      <dgm:prSet/>
      <dgm:spPr/>
      <dgm:t>
        <a:bodyPr/>
        <a:lstStyle/>
        <a:p>
          <a:endParaRPr lang="ru-RU"/>
        </a:p>
      </dgm:t>
    </dgm:pt>
    <dgm:pt modelId="{0115125C-2723-4F54-9D58-F17B9F5BE1BF}" type="sibTrans" cxnId="{6F4F564B-CDAC-4428-B483-A9A0C1DCFCDF}">
      <dgm:prSet/>
      <dgm:spPr/>
      <dgm:t>
        <a:bodyPr/>
        <a:lstStyle/>
        <a:p>
          <a:endParaRPr lang="ru-RU"/>
        </a:p>
      </dgm:t>
    </dgm:pt>
    <dgm:pt modelId="{97820B4B-E72F-41A9-BA53-6E14461D447E}" type="pres">
      <dgm:prSet presAssocID="{CF50ED58-F5D4-4468-BF49-F53D585572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102BF1-38B6-4E53-A9E3-85E5D159BFB0}" type="pres">
      <dgm:prSet presAssocID="{D00EE507-422F-42ED-A2A7-734B67B2F5F6}" presName="parentText" presStyleLbl="node1" presStyleIdx="0" presStyleCnt="1" custScaleX="100000" custScaleY="198954" custLinFactNeighborX="-1113" custLinFactNeighborY="25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4F564B-CDAC-4428-B483-A9A0C1DCFCDF}" srcId="{CF50ED58-F5D4-4468-BF49-F53D58557273}" destId="{D00EE507-422F-42ED-A2A7-734B67B2F5F6}" srcOrd="0" destOrd="0" parTransId="{C1906AD4-5057-45B5-9322-705C9F965707}" sibTransId="{0115125C-2723-4F54-9D58-F17B9F5BE1BF}"/>
    <dgm:cxn modelId="{034870A5-44D2-437E-BF27-381A58D6D0F2}" type="presOf" srcId="{CF50ED58-F5D4-4468-BF49-F53D58557273}" destId="{97820B4B-E72F-41A9-BA53-6E14461D447E}" srcOrd="0" destOrd="0" presId="urn:microsoft.com/office/officeart/2005/8/layout/vList2"/>
    <dgm:cxn modelId="{B66575A1-487E-43E0-965E-8B7C4D0FDD39}" type="presOf" srcId="{D00EE507-422F-42ED-A2A7-734B67B2F5F6}" destId="{92102BF1-38B6-4E53-A9E3-85E5D159BFB0}" srcOrd="0" destOrd="0" presId="urn:microsoft.com/office/officeart/2005/8/layout/vList2"/>
    <dgm:cxn modelId="{1A3B252D-063E-4537-907B-9293F2250FC8}" type="presParOf" srcId="{97820B4B-E72F-41A9-BA53-6E14461D447E}" destId="{92102BF1-38B6-4E53-A9E3-85E5D159BF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49EA1FD4-4BB1-412C-B576-F5FA2AC8B72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620C51-FC59-4935-BAFD-6EDBA1105E52}">
      <dgm:prSet custT="1"/>
      <dgm:spPr/>
      <dgm:t>
        <a:bodyPr/>
        <a:lstStyle/>
        <a:p>
          <a:pPr algn="ctr" rtl="0"/>
          <a:r>
            <a:rPr lang="uk-UA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На території Запорізького району створено  </a:t>
          </a:r>
          <a:r>
            <a:rPr lang="uk-UA" sz="1600" b="1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93</a:t>
          </a:r>
          <a:r>
            <a:rPr lang="uk-UA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 пункти незламності</a:t>
          </a:r>
          <a:endParaRPr lang="ru-RU" sz="16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EA46FCB-8D3F-4391-9170-71638A09FA92}" type="parTrans" cxnId="{3A7EC6A4-D79F-41D3-9ECE-1419A8CEE60F}">
      <dgm:prSet/>
      <dgm:spPr/>
      <dgm:t>
        <a:bodyPr/>
        <a:lstStyle/>
        <a:p>
          <a:endParaRPr lang="ru-RU"/>
        </a:p>
      </dgm:t>
    </dgm:pt>
    <dgm:pt modelId="{20FCDD9D-8D15-4A64-86A0-06BA6A34C75D}" type="sibTrans" cxnId="{3A7EC6A4-D79F-41D3-9ECE-1419A8CEE60F}">
      <dgm:prSet/>
      <dgm:spPr/>
      <dgm:t>
        <a:bodyPr/>
        <a:lstStyle/>
        <a:p>
          <a:endParaRPr lang="ru-RU"/>
        </a:p>
      </dgm:t>
    </dgm:pt>
    <dgm:pt modelId="{09D55820-EC51-460C-9F79-7D814755350C}" type="pres">
      <dgm:prSet presAssocID="{49EA1FD4-4BB1-412C-B576-F5FA2AC8B7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FBC587-CA50-4440-90F4-EB2C395AEDC3}" type="pres">
      <dgm:prSet presAssocID="{91620C51-FC59-4935-BAFD-6EDBA1105E52}" presName="parentText" presStyleLbl="node1" presStyleIdx="0" presStyleCnt="1" custScaleY="2772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A2F6AF-4D0A-4392-A104-FEAC54A81C0E}" type="presOf" srcId="{91620C51-FC59-4935-BAFD-6EDBA1105E52}" destId="{61FBC587-CA50-4440-90F4-EB2C395AEDC3}" srcOrd="0" destOrd="0" presId="urn:microsoft.com/office/officeart/2005/8/layout/vList2"/>
    <dgm:cxn modelId="{ED315924-29D8-441E-AB76-C2BF73575F80}" type="presOf" srcId="{49EA1FD4-4BB1-412C-B576-F5FA2AC8B72B}" destId="{09D55820-EC51-460C-9F79-7D814755350C}" srcOrd="0" destOrd="0" presId="urn:microsoft.com/office/officeart/2005/8/layout/vList2"/>
    <dgm:cxn modelId="{3A7EC6A4-D79F-41D3-9ECE-1419A8CEE60F}" srcId="{49EA1FD4-4BB1-412C-B576-F5FA2AC8B72B}" destId="{91620C51-FC59-4935-BAFD-6EDBA1105E52}" srcOrd="0" destOrd="0" parTransId="{0EA46FCB-8D3F-4391-9170-71638A09FA92}" sibTransId="{20FCDD9D-8D15-4A64-86A0-06BA6A34C75D}"/>
    <dgm:cxn modelId="{64C51948-C6A7-4681-854D-8A51BD93161C}" type="presParOf" srcId="{09D55820-EC51-460C-9F79-7D814755350C}" destId="{61FBC587-CA50-4440-90F4-EB2C395AEDC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8158653F-CA4B-4E73-B777-9ED308443EA1}" type="doc">
      <dgm:prSet loTypeId="urn:microsoft.com/office/officeart/2005/8/layout/vList6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02A1F9-CA25-4BAA-967A-F5006971079A}">
      <dgm:prSet custT="1"/>
      <dgm:spPr/>
      <dgm:t>
        <a:bodyPr/>
        <a:lstStyle/>
        <a:p>
          <a:pPr algn="ctr" rtl="0"/>
          <a:r>
            <a:rPr lang="uk-UA" sz="15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 результатами проведених перевірок пункти незламності забезпечені генераторами та паливно-мастильними матеріалами для їх безперебійного функціонування, також у достатній кількості є запаси технічної та питної води.</a:t>
          </a:r>
          <a:endParaRPr lang="ru-RU" sz="1500" b="1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06F5DFC-2B53-4C67-A0F4-0476CB354CF3}" type="parTrans" cxnId="{49C172E8-54AF-4FC9-9B67-4598EB951FF0}">
      <dgm:prSet/>
      <dgm:spPr/>
      <dgm:t>
        <a:bodyPr/>
        <a:lstStyle/>
        <a:p>
          <a:endParaRPr lang="ru-RU" sz="2000"/>
        </a:p>
      </dgm:t>
    </dgm:pt>
    <dgm:pt modelId="{F89FCC5E-AC31-4B92-A156-A456FA1A1D78}" type="sibTrans" cxnId="{49C172E8-54AF-4FC9-9B67-4598EB951FF0}">
      <dgm:prSet/>
      <dgm:spPr/>
      <dgm:t>
        <a:bodyPr/>
        <a:lstStyle/>
        <a:p>
          <a:endParaRPr lang="ru-RU" sz="2000"/>
        </a:p>
      </dgm:t>
    </dgm:pt>
    <dgm:pt modelId="{ED86B7B2-2B34-4942-9F32-24B992998330}" type="pres">
      <dgm:prSet presAssocID="{8158653F-CA4B-4E73-B777-9ED308443EA1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AAB8C3E-8690-4A4B-86F0-FFD9F5F2B20E}" type="pres">
      <dgm:prSet presAssocID="{CD02A1F9-CA25-4BAA-967A-F5006971079A}" presName="linNode" presStyleCnt="0"/>
      <dgm:spPr/>
    </dgm:pt>
    <dgm:pt modelId="{9D367D12-441D-497F-9CFC-C875096CF259}" type="pres">
      <dgm:prSet presAssocID="{CD02A1F9-CA25-4BAA-967A-F5006971079A}" presName="parentShp" presStyleLbl="node1" presStyleIdx="0" presStyleCnt="1" custScaleX="205678" custScaleY="100098" custLinFactNeighborX="0" custLinFactNeighborY="-17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0BE52C-76F5-457A-94C6-A194C1B18B00}" type="pres">
      <dgm:prSet presAssocID="{CD02A1F9-CA25-4BAA-967A-F5006971079A}" presName="childShp" presStyleLbl="bgAccFollowNode1" presStyleIdx="0" presStyleCnt="1" custScaleX="35331">
        <dgm:presLayoutVars>
          <dgm:bulletEnabled val="1"/>
        </dgm:presLayoutVars>
      </dgm:prSet>
      <dgm:spPr/>
    </dgm:pt>
  </dgm:ptLst>
  <dgm:cxnLst>
    <dgm:cxn modelId="{3CD34B43-15C1-4946-BAAB-8EEF9D5CF6C8}" type="presOf" srcId="{8158653F-CA4B-4E73-B777-9ED308443EA1}" destId="{ED86B7B2-2B34-4942-9F32-24B992998330}" srcOrd="0" destOrd="0" presId="urn:microsoft.com/office/officeart/2005/8/layout/vList6"/>
    <dgm:cxn modelId="{22F10912-6DB6-425A-BD99-64BF591BC2A6}" type="presOf" srcId="{CD02A1F9-CA25-4BAA-967A-F5006971079A}" destId="{9D367D12-441D-497F-9CFC-C875096CF259}" srcOrd="0" destOrd="0" presId="urn:microsoft.com/office/officeart/2005/8/layout/vList6"/>
    <dgm:cxn modelId="{49C172E8-54AF-4FC9-9B67-4598EB951FF0}" srcId="{8158653F-CA4B-4E73-B777-9ED308443EA1}" destId="{CD02A1F9-CA25-4BAA-967A-F5006971079A}" srcOrd="0" destOrd="0" parTransId="{406F5DFC-2B53-4C67-A0F4-0476CB354CF3}" sibTransId="{F89FCC5E-AC31-4B92-A156-A456FA1A1D78}"/>
    <dgm:cxn modelId="{BC127EC4-6072-439E-9873-68A196CBF5B5}" type="presParOf" srcId="{ED86B7B2-2B34-4942-9F32-24B992998330}" destId="{7AAB8C3E-8690-4A4B-86F0-FFD9F5F2B20E}" srcOrd="0" destOrd="0" presId="urn:microsoft.com/office/officeart/2005/8/layout/vList6"/>
    <dgm:cxn modelId="{4D4F47BD-9CF6-4EDC-9E52-230DFCAF82BC}" type="presParOf" srcId="{7AAB8C3E-8690-4A4B-86F0-FFD9F5F2B20E}" destId="{9D367D12-441D-497F-9CFC-C875096CF259}" srcOrd="0" destOrd="0" presId="urn:microsoft.com/office/officeart/2005/8/layout/vList6"/>
    <dgm:cxn modelId="{D011D565-E1FF-47F3-8336-66334563667E}" type="presParOf" srcId="{7AAB8C3E-8690-4A4B-86F0-FFD9F5F2B20E}" destId="{3C0BE52C-76F5-457A-94C6-A194C1B18B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CA414-418B-4D32-AFAE-AABEB5F523BE}">
      <dsp:nvSpPr>
        <dsp:cNvPr id="0" name=""/>
        <dsp:cNvSpPr/>
      </dsp:nvSpPr>
      <dsp:spPr>
        <a:xfrm>
          <a:off x="0" y="91"/>
          <a:ext cx="6386285" cy="7397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3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Запорізький район</a:t>
          </a:r>
          <a:endParaRPr lang="ru-RU" sz="3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6109" y="36200"/>
        <a:ext cx="6314067" cy="667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CA414-418B-4D32-AFAE-AABEB5F523BE}">
      <dsp:nvSpPr>
        <dsp:cNvPr id="0" name=""/>
        <dsp:cNvSpPr/>
      </dsp:nvSpPr>
      <dsp:spPr>
        <a:xfrm>
          <a:off x="0" y="0"/>
          <a:ext cx="6386285" cy="7397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Запорізька районна державна адміністрація Запорізької області</a:t>
          </a:r>
          <a:endParaRPr lang="ru-RU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6109" y="36109"/>
        <a:ext cx="6314067" cy="6674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12195-1B2F-4BE3-B221-71357DBC5FE9}">
      <dsp:nvSpPr>
        <dsp:cNvPr id="0" name=""/>
        <dsp:cNvSpPr/>
      </dsp:nvSpPr>
      <dsp:spPr>
        <a:xfrm>
          <a:off x="0" y="405"/>
          <a:ext cx="7189998" cy="4147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Робота зі зверненнями громадян</a:t>
          </a:r>
          <a:endParaRPr lang="ru-RU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0245" y="20650"/>
        <a:ext cx="7149508" cy="3742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12195-1B2F-4BE3-B221-71357DBC5FE9}">
      <dsp:nvSpPr>
        <dsp:cNvPr id="0" name=""/>
        <dsp:cNvSpPr/>
      </dsp:nvSpPr>
      <dsp:spPr>
        <a:xfrm>
          <a:off x="0" y="0"/>
          <a:ext cx="7222950" cy="4151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Бюджет Запорізького району</a:t>
          </a:r>
          <a:endParaRPr lang="ru-RU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0264" y="20264"/>
        <a:ext cx="7182422" cy="3745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57490-2D37-4822-9567-42EF150A36B9}">
      <dsp:nvSpPr>
        <dsp:cNvPr id="0" name=""/>
        <dsp:cNvSpPr/>
      </dsp:nvSpPr>
      <dsp:spPr>
        <a:xfrm>
          <a:off x="0" y="50946"/>
          <a:ext cx="7124096" cy="6094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Кошти, які спрямовані з бюджетів громад на заходи оборонного спрямування та цивільного захисту протягом 2024 року</a:t>
          </a:r>
          <a:endParaRPr lang="ru-RU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9751" y="80697"/>
        <a:ext cx="7064594" cy="5499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AEDCF-1801-4056-9B67-309E48C5EBE1}">
      <dsp:nvSpPr>
        <dsp:cNvPr id="0" name=""/>
        <dsp:cNvSpPr/>
      </dsp:nvSpPr>
      <dsp:spPr>
        <a:xfrm>
          <a:off x="0" y="156"/>
          <a:ext cx="6988628" cy="5113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рослинництво </a:t>
          </a:r>
        </a:p>
      </dsp:txBody>
      <dsp:txXfrm>
        <a:off x="24960" y="25116"/>
        <a:ext cx="6938708" cy="4613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41A560-C7D6-426B-B311-2974574BF246}">
      <dsp:nvSpPr>
        <dsp:cNvPr id="0" name=""/>
        <dsp:cNvSpPr/>
      </dsp:nvSpPr>
      <dsp:spPr>
        <a:xfrm>
          <a:off x="0" y="0"/>
          <a:ext cx="7391399" cy="659667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Сільськогосподарські підприємства провели посівні роботи та зібрали врожай сільськогосподарських культур</a:t>
          </a:r>
          <a:endParaRPr lang="ru-RU" sz="1600" b="1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0"/>
        <a:ext cx="7391399" cy="6596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E46C0-2202-4ACE-9E34-FCE64D3984A9}">
      <dsp:nvSpPr>
        <dsp:cNvPr id="0" name=""/>
        <dsp:cNvSpPr/>
      </dsp:nvSpPr>
      <dsp:spPr>
        <a:xfrm>
          <a:off x="0" y="130379"/>
          <a:ext cx="2133599" cy="148614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8C3821-FDCF-45A4-9599-2E36AB3603BF}">
      <dsp:nvSpPr>
        <dsp:cNvPr id="0" name=""/>
        <dsp:cNvSpPr/>
      </dsp:nvSpPr>
      <dsp:spPr>
        <a:xfrm>
          <a:off x="152394" y="282004"/>
          <a:ext cx="1828810" cy="115491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347502B-F722-4EE8-BFB8-37A53DBC5EE8}">
      <dsp:nvSpPr>
        <dsp:cNvPr id="0" name=""/>
        <dsp:cNvSpPr/>
      </dsp:nvSpPr>
      <dsp:spPr>
        <a:xfrm rot="10800000">
          <a:off x="107588" y="1739139"/>
          <a:ext cx="2004161" cy="16736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З посівних площ 202</a:t>
          </a:r>
          <a:r>
            <a:rPr lang="en-US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4</a:t>
          </a: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року зібрано </a:t>
          </a:r>
          <a:r>
            <a:rPr lang="en-US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192,1</a:t>
          </a: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тис. </a:t>
          </a:r>
          <a:r>
            <a:rPr lang="uk-UA" sz="160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зерна</a:t>
          </a:r>
          <a:endParaRPr lang="uk-UA" sz="1600" b="0" i="0" kern="1200" baseline="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159059" y="1739139"/>
        <a:ext cx="1901219" cy="16221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1BF44-741C-433A-A4F0-96F8D20CA024}">
      <dsp:nvSpPr>
        <dsp:cNvPr id="0" name=""/>
        <dsp:cNvSpPr/>
      </dsp:nvSpPr>
      <dsp:spPr>
        <a:xfrm>
          <a:off x="0" y="73687"/>
          <a:ext cx="6689302" cy="15741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CD13C-1AF6-47F1-A2E6-17F3FE1B4662}">
      <dsp:nvSpPr>
        <dsp:cNvPr id="0" name=""/>
        <dsp:cNvSpPr/>
      </dsp:nvSpPr>
      <dsp:spPr>
        <a:xfrm>
          <a:off x="131084" y="334388"/>
          <a:ext cx="1337081" cy="111729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C95A849-6D9C-4391-B595-49F641BF45E9}">
      <dsp:nvSpPr>
        <dsp:cNvPr id="0" name=""/>
        <dsp:cNvSpPr/>
      </dsp:nvSpPr>
      <dsp:spPr>
        <a:xfrm rot="10800000">
          <a:off x="159536" y="1755906"/>
          <a:ext cx="1359482" cy="160946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пшениці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</a:t>
          </a:r>
          <a:r>
            <a:rPr lang="en-US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75</a:t>
          </a: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,3 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 </a:t>
          </a:r>
          <a:r>
            <a:rPr lang="uk-UA" sz="160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endParaRPr lang="uk-UA" sz="1600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201345" y="1755906"/>
        <a:ext cx="1275864" cy="1567658"/>
      </dsp:txXfrm>
    </dsp:sp>
    <dsp:sp modelId="{9AED3676-06E7-4B35-B5B3-39EB9383B746}">
      <dsp:nvSpPr>
        <dsp:cNvPr id="0" name=""/>
        <dsp:cNvSpPr/>
      </dsp:nvSpPr>
      <dsp:spPr>
        <a:xfrm>
          <a:off x="1885376" y="338541"/>
          <a:ext cx="1217476" cy="111729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35E6985-EEFA-4C35-B24E-390266933317}">
      <dsp:nvSpPr>
        <dsp:cNvPr id="0" name=""/>
        <dsp:cNvSpPr/>
      </dsp:nvSpPr>
      <dsp:spPr>
        <a:xfrm rot="10800000">
          <a:off x="1620008" y="1768364"/>
          <a:ext cx="1566490" cy="159285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ячменю </a:t>
          </a:r>
          <a:endParaRPr lang="en-US" sz="1600" kern="12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6,1 тис. </a:t>
          </a:r>
          <a:r>
            <a:rPr lang="uk-UA" sz="160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 </a:t>
          </a:r>
        </a:p>
      </dsp:txBody>
      <dsp:txXfrm rot="10800000">
        <a:off x="1668183" y="1768364"/>
        <a:ext cx="1470140" cy="1544682"/>
      </dsp:txXfrm>
    </dsp:sp>
    <dsp:sp modelId="{C0D64306-4889-4BFE-AF18-ABF6D745AF3A}">
      <dsp:nvSpPr>
        <dsp:cNvPr id="0" name=""/>
        <dsp:cNvSpPr/>
      </dsp:nvSpPr>
      <dsp:spPr>
        <a:xfrm>
          <a:off x="3506409" y="355695"/>
          <a:ext cx="1327548" cy="11172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E7FB16-A84A-4A08-82C5-D71EDDC7BDD1}">
      <dsp:nvSpPr>
        <dsp:cNvPr id="0" name=""/>
        <dsp:cNvSpPr/>
      </dsp:nvSpPr>
      <dsp:spPr>
        <a:xfrm rot="10800000">
          <a:off x="3438602" y="1755589"/>
          <a:ext cx="1560877" cy="16208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ріпаку </a:t>
          </a:r>
          <a:endParaRPr lang="en-US" sz="1600" kern="12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55,3 тис. </a:t>
          </a:r>
          <a:r>
            <a:rPr lang="uk-UA" sz="160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endParaRPr lang="uk-UA" sz="1600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3486604" y="1755589"/>
        <a:ext cx="1464873" cy="1572861"/>
      </dsp:txXfrm>
    </dsp:sp>
    <dsp:sp modelId="{88151EED-C0C7-43DD-A105-96647708254D}">
      <dsp:nvSpPr>
        <dsp:cNvPr id="0" name=""/>
        <dsp:cNvSpPr/>
      </dsp:nvSpPr>
      <dsp:spPr>
        <a:xfrm>
          <a:off x="5093073" y="331652"/>
          <a:ext cx="1455079" cy="111729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6B8D29E-6E54-4A4A-8583-F16D0E16F3F8}">
      <dsp:nvSpPr>
        <dsp:cNvPr id="0" name=""/>
        <dsp:cNvSpPr/>
      </dsp:nvSpPr>
      <dsp:spPr>
        <a:xfrm rot="10800000">
          <a:off x="5149046" y="1786403"/>
          <a:ext cx="1532620" cy="158970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соняшнику  148,9 тис. </a:t>
          </a:r>
          <a:r>
            <a:rPr lang="uk-UA" sz="160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тонн</a:t>
          </a:r>
          <a:r>
            <a:rPr lang="uk-UA" sz="16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uk-UA" sz="1600" kern="1200" dirty="0">
            <a:solidFill>
              <a:schemeClr val="tx1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5196179" y="1786403"/>
        <a:ext cx="1438354" cy="154257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57491-085F-4E05-9B35-E1CC91BEA8E0}">
      <dsp:nvSpPr>
        <dsp:cNvPr id="0" name=""/>
        <dsp:cNvSpPr/>
      </dsp:nvSpPr>
      <dsp:spPr>
        <a:xfrm>
          <a:off x="0" y="369"/>
          <a:ext cx="7315199" cy="6653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рослинництво </a:t>
          </a:r>
        </a:p>
      </dsp:txBody>
      <dsp:txXfrm>
        <a:off x="32477" y="32846"/>
        <a:ext cx="7250245" cy="6003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54319-2E7A-4AEB-BB38-8DA60AA1AD25}">
      <dsp:nvSpPr>
        <dsp:cNvPr id="0" name=""/>
        <dsp:cNvSpPr/>
      </dsp:nvSpPr>
      <dsp:spPr>
        <a:xfrm>
          <a:off x="953182" y="129587"/>
          <a:ext cx="5140274" cy="1006878"/>
        </a:xfrm>
        <a:prstGeom prst="down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Під урожай 202</a:t>
          </a:r>
          <a:r>
            <a:rPr lang="en-US" sz="18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5</a:t>
          </a:r>
          <a:r>
            <a:rPr lang="uk-UA" sz="18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року господарствами району посіяно озимих:</a:t>
          </a:r>
          <a:endParaRPr lang="ru-RU" sz="1800" b="1" kern="1200" dirty="0">
            <a:solidFill>
              <a:srgbClr val="0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953182" y="129587"/>
        <a:ext cx="5140274" cy="65423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A286F-052A-4118-9E61-0164E8CC333E}">
      <dsp:nvSpPr>
        <dsp:cNvPr id="0" name=""/>
        <dsp:cNvSpPr/>
      </dsp:nvSpPr>
      <dsp:spPr>
        <a:xfrm>
          <a:off x="0" y="0"/>
          <a:ext cx="8637687" cy="130057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CF0090-8BDB-4F59-96A0-7D54481EDD0F}">
      <dsp:nvSpPr>
        <dsp:cNvPr id="0" name=""/>
        <dsp:cNvSpPr/>
      </dsp:nvSpPr>
      <dsp:spPr>
        <a:xfrm>
          <a:off x="404251" y="166377"/>
          <a:ext cx="2191588" cy="9537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FA7192D-3E22-4BEC-95C2-65492052BBE9}">
      <dsp:nvSpPr>
        <dsp:cNvPr id="0" name=""/>
        <dsp:cNvSpPr/>
      </dsp:nvSpPr>
      <dsp:spPr>
        <a:xfrm rot="10800000">
          <a:off x="554840" y="1305402"/>
          <a:ext cx="1952468" cy="158475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озимої пшениці  </a:t>
          </a:r>
          <a:endParaRPr lang="en-US" sz="2400" kern="12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68 500</a:t>
          </a: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</a:t>
          </a:r>
          <a:endParaRPr lang="uk-UA" sz="2400" b="1" kern="1200" dirty="0">
            <a:solidFill>
              <a:srgbClr val="000000"/>
            </a:solidFill>
          </a:endParaRPr>
        </a:p>
      </dsp:txBody>
      <dsp:txXfrm rot="10800000">
        <a:off x="603577" y="1305402"/>
        <a:ext cx="1854994" cy="1536016"/>
      </dsp:txXfrm>
    </dsp:sp>
    <dsp:sp modelId="{A83EF31E-08DC-48CA-B192-F96122DE6A7E}">
      <dsp:nvSpPr>
        <dsp:cNvPr id="0" name=""/>
        <dsp:cNvSpPr/>
      </dsp:nvSpPr>
      <dsp:spPr>
        <a:xfrm>
          <a:off x="3317026" y="173104"/>
          <a:ext cx="2236774" cy="9537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E96E7C-94D7-4C6E-9122-3D8FE40E21FB}">
      <dsp:nvSpPr>
        <dsp:cNvPr id="0" name=""/>
        <dsp:cNvSpPr/>
      </dsp:nvSpPr>
      <dsp:spPr>
        <a:xfrm rot="10800000">
          <a:off x="3508476" y="1300570"/>
          <a:ext cx="1940479" cy="158958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озимого ячменю </a:t>
          </a:r>
          <a:endParaRPr lang="en-US" sz="2400" kern="12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2</a:t>
          </a:r>
          <a:r>
            <a:rPr lang="en-US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900</a:t>
          </a: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</a:t>
          </a:r>
          <a:endParaRPr lang="uk-UA" sz="2400" b="1" kern="1200" dirty="0">
            <a:solidFill>
              <a:srgbClr val="000000"/>
            </a:solidFill>
          </a:endParaRPr>
        </a:p>
      </dsp:txBody>
      <dsp:txXfrm rot="10800000">
        <a:off x="3557361" y="1300570"/>
        <a:ext cx="1842709" cy="1540700"/>
      </dsp:txXfrm>
    </dsp:sp>
    <dsp:sp modelId="{3E2004E5-FDF2-418B-AC26-638672FDB89B}">
      <dsp:nvSpPr>
        <dsp:cNvPr id="0" name=""/>
        <dsp:cNvSpPr/>
      </dsp:nvSpPr>
      <dsp:spPr>
        <a:xfrm>
          <a:off x="6225118" y="173409"/>
          <a:ext cx="2092623" cy="95375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621A430-F300-48DD-939C-0D051CB1E4C3}">
      <dsp:nvSpPr>
        <dsp:cNvPr id="0" name=""/>
        <dsp:cNvSpPr/>
      </dsp:nvSpPr>
      <dsp:spPr>
        <a:xfrm rot="10800000">
          <a:off x="6444614" y="1300570"/>
          <a:ext cx="1900773" cy="158958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озимого ріпаку</a:t>
          </a:r>
          <a:endParaRPr lang="en-US" sz="2400" kern="1200" dirty="0">
            <a:solidFill>
              <a:srgbClr val="000000"/>
            </a:solidFill>
            <a:effectLst/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23 500</a:t>
          </a:r>
          <a:r>
            <a:rPr lang="uk-UA" sz="2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га </a:t>
          </a:r>
          <a:endParaRPr lang="uk-UA" sz="2400" b="1" i="0" kern="1200" baseline="0" dirty="0">
            <a:solidFill>
              <a:srgbClr val="000000"/>
            </a:solidFill>
          </a:endParaRPr>
        </a:p>
      </dsp:txBody>
      <dsp:txXfrm rot="10800000">
        <a:off x="6493499" y="1300570"/>
        <a:ext cx="1803003" cy="15407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FA805-AD7D-41DD-860E-9D1FBE8836F7}">
      <dsp:nvSpPr>
        <dsp:cNvPr id="0" name=""/>
        <dsp:cNvSpPr/>
      </dsp:nvSpPr>
      <dsp:spPr>
        <a:xfrm>
          <a:off x="0" y="99025"/>
          <a:ext cx="7445375" cy="5214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Агропромисловий розвиток - тваринництво</a:t>
          </a:r>
        </a:p>
      </dsp:txBody>
      <dsp:txXfrm>
        <a:off x="25453" y="124478"/>
        <a:ext cx="7394469" cy="47051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905F8-94F3-4760-BD70-C2A69E115A95}">
      <dsp:nvSpPr>
        <dsp:cNvPr id="0" name=""/>
        <dsp:cNvSpPr/>
      </dsp:nvSpPr>
      <dsp:spPr>
        <a:xfrm>
          <a:off x="0" y="103606"/>
          <a:ext cx="7623021" cy="371959"/>
        </a:xfrm>
        <a:prstGeom prst="down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Сільськогосподарськими підприємствами району вироблено</a:t>
          </a:r>
          <a:r>
            <a:rPr lang="en-US" sz="1400" b="1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uk-UA" sz="1400" b="1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:</a:t>
          </a:r>
        </a:p>
      </dsp:txBody>
      <dsp:txXfrm>
        <a:off x="0" y="103606"/>
        <a:ext cx="7623021" cy="24168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46447F-4CDF-4278-BC54-90B1F18CE9D7}">
      <dsp:nvSpPr>
        <dsp:cNvPr id="0" name=""/>
        <dsp:cNvSpPr/>
      </dsp:nvSpPr>
      <dsp:spPr>
        <a:xfrm>
          <a:off x="1" y="0"/>
          <a:ext cx="6803567" cy="697536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D014317-11DC-458D-86CD-6D40C7C710C0}">
      <dsp:nvSpPr>
        <dsp:cNvPr id="0" name=""/>
        <dsp:cNvSpPr/>
      </dsp:nvSpPr>
      <dsp:spPr>
        <a:xfrm>
          <a:off x="57664" y="166741"/>
          <a:ext cx="1824063" cy="4321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2</a:t>
          </a:r>
          <a:r>
            <a:rPr lang="uk-UA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en-US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827</a:t>
          </a:r>
          <a:r>
            <a:rPr lang="uk-UA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,7 т м’яса</a:t>
          </a:r>
          <a:endParaRPr lang="ru-RU" sz="1600" b="0" kern="12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78760" y="187837"/>
        <a:ext cx="1781871" cy="389956"/>
      </dsp:txXfrm>
    </dsp:sp>
    <dsp:sp modelId="{59A71046-25D6-47F6-A11E-62A0A15C12F9}">
      <dsp:nvSpPr>
        <dsp:cNvPr id="0" name=""/>
        <dsp:cNvSpPr/>
      </dsp:nvSpPr>
      <dsp:spPr>
        <a:xfrm>
          <a:off x="1937980" y="152746"/>
          <a:ext cx="2171947" cy="4321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1 675,7 т молока </a:t>
          </a:r>
          <a:endParaRPr lang="ru-RU" sz="1600" b="0" kern="12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959076" y="173842"/>
        <a:ext cx="2129755" cy="389956"/>
      </dsp:txXfrm>
    </dsp:sp>
    <dsp:sp modelId="{F33C105D-CEA4-40EB-ABC8-85CC5A6DAB8D}">
      <dsp:nvSpPr>
        <dsp:cNvPr id="0" name=""/>
        <dsp:cNvSpPr/>
      </dsp:nvSpPr>
      <dsp:spPr>
        <a:xfrm>
          <a:off x="4238392" y="149412"/>
          <a:ext cx="2228220" cy="4321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97 355,6 тис. шт. яєць </a:t>
          </a:r>
          <a:endParaRPr lang="ru-RU" sz="1600" b="0" kern="1200" dirty="0">
            <a:solidFill>
              <a:schemeClr val="tx1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259488" y="170508"/>
        <a:ext cx="2186028" cy="38995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FEA85-E666-4400-ABA0-30F67878911C}">
      <dsp:nvSpPr>
        <dsp:cNvPr id="0" name=""/>
        <dsp:cNvSpPr/>
      </dsp:nvSpPr>
      <dsp:spPr>
        <a:xfrm>
          <a:off x="0" y="0"/>
          <a:ext cx="9144000" cy="561600"/>
        </a:xfrm>
        <a:prstGeom prst="down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Станом на 01.01.202</a:t>
          </a:r>
          <a:r>
            <a:rPr lang="en-US" sz="1400" b="1" kern="1200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5</a:t>
          </a:r>
          <a:r>
            <a:rPr lang="uk-UA" sz="1400" b="1" kern="1200" dirty="0">
              <a:effectLst/>
              <a:latin typeface="Verdana" panose="020B0604030504040204" pitchFamily="34" charset="0"/>
              <a:ea typeface="Verdana" panose="020B0604030504040204" pitchFamily="34" charset="0"/>
            </a:rPr>
            <a:t> в районі налічується: </a:t>
          </a:r>
          <a:endParaRPr lang="uk-UA" sz="14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0"/>
        <a:ext cx="9144000" cy="36491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484F6-78B0-4194-8450-3A4F0CBCC5E3}">
      <dsp:nvSpPr>
        <dsp:cNvPr id="0" name=""/>
        <dsp:cNvSpPr/>
      </dsp:nvSpPr>
      <dsp:spPr>
        <a:xfrm>
          <a:off x="5519779" y="0"/>
          <a:ext cx="944342" cy="8751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F92779-DA4C-4526-B63E-E08B9B8FA000}">
      <dsp:nvSpPr>
        <dsp:cNvPr id="0" name=""/>
        <dsp:cNvSpPr/>
      </dsp:nvSpPr>
      <dsp:spPr>
        <a:xfrm>
          <a:off x="743" y="0"/>
          <a:ext cx="5517789" cy="8751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Галуззю тваринництва у районі займаються </a:t>
          </a:r>
          <a:r>
            <a:rPr lang="en-US" sz="16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28</a:t>
          </a:r>
          <a:r>
            <a:rPr lang="uk-UA" sz="16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сільськогосподарських підприємств різних форм власності</a:t>
          </a:r>
          <a:endParaRPr lang="ru-RU" sz="1600" b="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3463" y="42720"/>
        <a:ext cx="5432349" cy="78967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BF655-6D47-4D7D-9980-C12F0C4DA923}">
      <dsp:nvSpPr>
        <dsp:cNvPr id="0" name=""/>
        <dsp:cNvSpPr/>
      </dsp:nvSpPr>
      <dsp:spPr>
        <a:xfrm>
          <a:off x="504518" y="0"/>
          <a:ext cx="5717880" cy="876299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615650D-3786-43EF-A6DD-48822DB46B95}">
      <dsp:nvSpPr>
        <dsp:cNvPr id="0" name=""/>
        <dsp:cNvSpPr/>
      </dsp:nvSpPr>
      <dsp:spPr>
        <a:xfrm>
          <a:off x="0" y="0"/>
          <a:ext cx="1597105" cy="7550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1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en-US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654</a:t>
          </a:r>
          <a:r>
            <a:rPr lang="uk-UA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голів великої рогатої худоби</a:t>
          </a:r>
          <a:endParaRPr lang="ru-RU" sz="1200" b="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6858" y="36858"/>
        <a:ext cx="1523389" cy="681314"/>
      </dsp:txXfrm>
    </dsp:sp>
    <dsp:sp modelId="{251C54E6-5ACC-48D1-8907-FE8D3E041FEC}">
      <dsp:nvSpPr>
        <dsp:cNvPr id="0" name=""/>
        <dsp:cNvSpPr/>
      </dsp:nvSpPr>
      <dsp:spPr>
        <a:xfrm>
          <a:off x="2008000" y="31694"/>
          <a:ext cx="1231159" cy="6784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3</a:t>
          </a:r>
          <a:r>
            <a:rPr lang="en-US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00</a:t>
          </a:r>
          <a:r>
            <a:rPr lang="uk-UA" sz="13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голів овець</a:t>
          </a:r>
          <a:endParaRPr lang="x-none" sz="1300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041119" y="64813"/>
        <a:ext cx="1164921" cy="612214"/>
      </dsp:txXfrm>
    </dsp:sp>
    <dsp:sp modelId="{20EDE79E-6008-487F-961D-45BC9F200B93}">
      <dsp:nvSpPr>
        <dsp:cNvPr id="0" name=""/>
        <dsp:cNvSpPr/>
      </dsp:nvSpPr>
      <dsp:spPr>
        <a:xfrm>
          <a:off x="3679965" y="39931"/>
          <a:ext cx="1656069" cy="6784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поголів’я птиці по району складає </a:t>
          </a:r>
          <a:r>
            <a:rPr lang="en-US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316 0</a:t>
          </a:r>
          <a:r>
            <a:rPr lang="uk-UA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00 голів</a:t>
          </a:r>
          <a:endParaRPr lang="x-none" sz="120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713084" y="73050"/>
        <a:ext cx="1589831" cy="61221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2F16D-53E0-4118-813B-466BF6AC49A0}">
      <dsp:nvSpPr>
        <dsp:cNvPr id="0" name=""/>
        <dsp:cNvSpPr/>
      </dsp:nvSpPr>
      <dsp:spPr>
        <a:xfrm>
          <a:off x="0" y="55"/>
          <a:ext cx="7128768" cy="50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Соціальний захист населення</a:t>
          </a:r>
          <a:endParaRPr lang="ru-RU" sz="2400" b="1" kern="1200" dirty="0">
            <a:solidFill>
              <a:schemeClr val="tx1"/>
            </a:solidFill>
            <a:effectLst/>
            <a:latin typeface="+mj-lt"/>
          </a:endParaRPr>
        </a:p>
      </dsp:txBody>
      <dsp:txXfrm>
        <a:off x="24563" y="24618"/>
        <a:ext cx="7079642" cy="454053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CB48C-2CAD-4D85-B354-4FA0C8553EC1}">
      <dsp:nvSpPr>
        <dsp:cNvPr id="0" name=""/>
        <dsp:cNvSpPr/>
      </dsp:nvSpPr>
      <dsp:spPr>
        <a:xfrm>
          <a:off x="0" y="2268672"/>
          <a:ext cx="4492911" cy="44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>
            <a:solidFill>
              <a:schemeClr val="tx1"/>
            </a:solidFill>
          </a:endParaRPr>
        </a:p>
      </dsp:txBody>
      <dsp:txXfrm>
        <a:off x="0" y="2268672"/>
        <a:ext cx="4492911" cy="44726"/>
      </dsp:txXfrm>
    </dsp:sp>
    <dsp:sp modelId="{9619088B-918D-49B7-8907-4B6D4AA68C6C}">
      <dsp:nvSpPr>
        <dsp:cNvPr id="0" name=""/>
        <dsp:cNvSpPr/>
      </dsp:nvSpPr>
      <dsp:spPr>
        <a:xfrm rot="10800000">
          <a:off x="0" y="9134"/>
          <a:ext cx="4492911" cy="35240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Проведено  виплати державних допомог 33 162 особам на суму 786 695,07 тис. грн., у тому числі: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сім’ям з дітьми – 5 546 осіб на суму 84 640,80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 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 з інвалідністю з дитинства та дітям з інвалідністю - 1 687 особам  на суму 71 609,35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особам, які проживають з особами з інвалідністю І та ІІ групи внаслідок психічних розладів – 159 особам на суму 4 370,64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малозабезпеченим сім’ям – 1 114 особам на суму  60 652,08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особам, які не мають права на пенсію та особам з інвалідністю –1 078 особам на суму 29 981,94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ru-RU" sz="125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  <a:p>
          <a:pPr lvl="0" algn="ctr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5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- непрацюючим особам, які досягли загального пенсійного віку, але не набули права на пенсійну виплату – 63 особам  на суму 899,40 </a:t>
          </a:r>
          <a:r>
            <a:rPr lang="uk-UA" sz="1250" kern="1200" dirty="0" err="1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тис.грн</a:t>
          </a:r>
          <a:r>
            <a:rPr lang="uk-UA" sz="12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.</a:t>
          </a:r>
          <a:endParaRPr lang="uk-UA" sz="12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0" y="9134"/>
        <a:ext cx="4492911" cy="352408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310"/>
          <a:ext cx="7315199" cy="58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ІНКЛЮЗИВНО-РЕСУРСНІ ЦЕНТРИ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8329" y="33639"/>
        <a:ext cx="7258541" cy="523662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CB48C-2CAD-4D85-B354-4FA0C8553EC1}">
      <dsp:nvSpPr>
        <dsp:cNvPr id="0" name=""/>
        <dsp:cNvSpPr/>
      </dsp:nvSpPr>
      <dsp:spPr>
        <a:xfrm>
          <a:off x="0" y="1482723"/>
          <a:ext cx="7874000" cy="29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0" y="1482723"/>
        <a:ext cx="7874000" cy="29231"/>
      </dsp:txXfrm>
    </dsp:sp>
    <dsp:sp modelId="{2C96266B-275B-46E2-A997-7ECEDED5535C}">
      <dsp:nvSpPr>
        <dsp:cNvPr id="0" name=""/>
        <dsp:cNvSpPr/>
      </dsp:nvSpPr>
      <dsp:spPr>
        <a:xfrm rot="10800000">
          <a:off x="0" y="9726"/>
          <a:ext cx="7874000" cy="23032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 районі функціонує 6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інклюзивно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-ресурсних центрів (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Вільнянська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Матвіївська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Новомиколаївська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та </a:t>
          </a:r>
          <a:r>
            <a:rPr lang="uk-UA" sz="15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Павлівська</a:t>
          </a:r>
          <a:r>
            <a:rPr lang="uk-UA" sz="15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громади), які надають корекційно-педагогічні послуги дітям своїх та сусідніх громад. В закладах освіти району організовано роботу 175 інклюзивних класів, у яких отримують освітні послуги 288 учнів з особливими освітніми потребами, та 22 інклюзивні групи, у яких – 32 вихованці з особливими освітніми потребами.</a:t>
          </a:r>
          <a:endParaRPr lang="ru-RU" sz="15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0" y="9726"/>
        <a:ext cx="7874000" cy="1496559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365"/>
          <a:ext cx="7315199" cy="6551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РЕОРГАНІЗАЦІЯ/ОПТИМІЗАЦІЯ МЕРЕЖІ ЗАКЛАДІВ ОСВІТИ</a:t>
          </a:r>
          <a:endParaRPr lang="ru-RU" sz="20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984" y="37349"/>
        <a:ext cx="7251231" cy="591231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365"/>
          <a:ext cx="7315199" cy="6551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ЗМІШАНИЙ ФОРМАТ НАВЧАННЯ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984" y="37349"/>
        <a:ext cx="7251231" cy="591231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0"/>
          <a:ext cx="7445375" cy="561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ШКІЛЬНІ АВТОБУСИ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7415" y="27415"/>
        <a:ext cx="7390545" cy="506770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7C3DE-9264-4FE9-86A7-1D7C5C183D5C}">
      <dsp:nvSpPr>
        <dsp:cNvPr id="0" name=""/>
        <dsp:cNvSpPr/>
      </dsp:nvSpPr>
      <dsp:spPr>
        <a:xfrm>
          <a:off x="0" y="85562"/>
          <a:ext cx="7694755" cy="2259703"/>
        </a:xfrm>
        <a:prstGeom prst="down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Відповідно до розпорядження голови Запорізької обласної державної адміністрації від 19.07.2024 року № 508, у 2024 році за рахунок коштів субвенції з державного бюджету місцевим бюджетам на умовах </a:t>
          </a:r>
          <a:r>
            <a:rPr lang="uk-UA" sz="1500" b="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напередодні нового навчального року придбано 23 шкільних автобуси для закладів освіти 14 територіальних громад Запорізького </a:t>
          </a:r>
          <a:r>
            <a:rPr lang="uk-UA" sz="1500" b="0" kern="12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району.</a:t>
          </a:r>
          <a:r>
            <a:rPr lang="uk-UA" sz="15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/>
          </a:r>
          <a:br>
            <a:rPr lang="uk-UA" sz="15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</a:br>
          <a:endParaRPr lang="ru-RU" sz="1500" b="0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85562"/>
        <a:ext cx="7694755" cy="1468287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EE55F2-0318-4A10-9CC9-1F1C713DC489}">
      <dsp:nvSpPr>
        <dsp:cNvPr id="0" name=""/>
        <dsp:cNvSpPr/>
      </dsp:nvSpPr>
      <dsp:spPr>
        <a:xfrm>
          <a:off x="0" y="17305"/>
          <a:ext cx="7276038" cy="599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ЗАХИСНІ СПОРУДИ ЗАКЛАДІВ ОСВІТИ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9243" y="46548"/>
        <a:ext cx="7217552" cy="54055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D13B8-F294-49AE-97D4-F1BBB3C0D5A2}">
      <dsp:nvSpPr>
        <dsp:cNvPr id="0" name=""/>
        <dsp:cNvSpPr/>
      </dsp:nvSpPr>
      <dsp:spPr>
        <a:xfrm>
          <a:off x="0" y="0"/>
          <a:ext cx="8358995" cy="2058754"/>
        </a:xfrm>
        <a:prstGeom prst="snip2Diag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Станом на 31.12.2024 загальна кількість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в приміщеннях закладів загальної середньої освіти – 33, з них: 1 - протирадіаційне (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Широківська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громада) та 32 найпростіших укриття. За результатами обстеження, захисні споруди закладів загальної середньої освіти району мають наступні висновки: 27 - «рекомендовані до використання»; 2 – «рекомендовані до використання, за умови виконання вимог», 4 – «не рекомендовані». В ЗДО – 8 захисних споруд (6 найпростіші укриття + 2 ПРУ), з яких: 3 - «рекомендовані до використання».</a:t>
          </a:r>
          <a:endParaRPr lang="ru-RU" sz="14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71566" y="171566"/>
        <a:ext cx="8015863" cy="1715622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0"/>
          <a:ext cx="7290633" cy="5670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b="1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БУДІВНИЦТВО </a:t>
          </a:r>
          <a:r>
            <a:rPr lang="uk-UA" sz="24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ПРОТИРАДІАЦІЙНОГО УКРИТТЯ</a:t>
          </a: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7683" y="27683"/>
        <a:ext cx="7235267" cy="511718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7C3DE-9264-4FE9-86A7-1D7C5C183D5C}">
      <dsp:nvSpPr>
        <dsp:cNvPr id="0" name=""/>
        <dsp:cNvSpPr/>
      </dsp:nvSpPr>
      <dsp:spPr>
        <a:xfrm>
          <a:off x="0" y="111210"/>
          <a:ext cx="7694755" cy="2207152"/>
        </a:xfrm>
        <a:prstGeom prst="down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За рахунок субвенції з державного бюджету місцевим бюджетам на умовах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, у 2024 році здійснено  реалізацію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будівництва протирадіаційних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на території 2 закладів освіти Запорізького району</a:t>
          </a:r>
          <a:r>
            <a:rPr lang="uk-UA" sz="1500" b="0" kern="1200" dirty="0">
              <a:solidFill>
                <a:schemeClr val="accent6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: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Балабинського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ліцею «Престиж»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селищної ради та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Петропільського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ліцею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Широківської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сільської ради. Реалізація </a:t>
          </a:r>
          <a:r>
            <a:rPr lang="uk-UA" sz="1500" b="0" kern="1200" dirty="0" err="1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rPr>
            <a:t> знаходиться на стадії завершення (виконано більше 95% робіт).</a:t>
          </a:r>
          <a:endParaRPr lang="ru-RU" sz="1500" b="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111210"/>
        <a:ext cx="7694755" cy="1434141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0"/>
          <a:ext cx="7290633" cy="56493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b="1" kern="1200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БУДІВНИЦТВО ПРОТИРАДІАЦІЙНОГО УКРИТТЯ</a:t>
          </a: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/>
          </a:r>
          <a:b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</a:b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7578" y="27578"/>
        <a:ext cx="7235477" cy="509780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7C3DE-9264-4FE9-86A7-1D7C5C183D5C}">
      <dsp:nvSpPr>
        <dsp:cNvPr id="0" name=""/>
        <dsp:cNvSpPr/>
      </dsp:nvSpPr>
      <dsp:spPr>
        <a:xfrm>
          <a:off x="0" y="2371"/>
          <a:ext cx="7748758" cy="2424830"/>
        </a:xfrm>
        <a:prstGeom prst="down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За рахунок субвенції з державного бюджету місцевим бюджетам на умовах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співфінансування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, у 2024 році розпочато  реалізацію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будівництва протирадіаційних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укриттів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на території 2 закладів освіти Запорізького району: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Біленьківського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ліцею "Лідер"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Біленьківської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сільської ради та </a:t>
          </a:r>
          <a:b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</a:b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Люцернянського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ліцею Михайлівської сільської ради. Реалізація </a:t>
          </a:r>
          <a:r>
            <a:rPr lang="uk-UA" sz="1500" b="0" kern="1200" dirty="0" err="1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проєктів</a:t>
          </a:r>
          <a:r>
            <a:rPr lang="uk-UA" sz="1500" b="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 продовжиться у 2025 році (виконано більше 30% робіт).</a:t>
          </a:r>
          <a:endParaRPr lang="ru-RU" sz="1500" b="0" kern="1200" dirty="0">
            <a:solidFill>
              <a:srgbClr val="000000"/>
            </a:solidFill>
            <a:effectLst/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2371"/>
        <a:ext cx="7748758" cy="1575582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020C7-40F2-4208-A757-67A850BE8DDF}">
      <dsp:nvSpPr>
        <dsp:cNvPr id="0" name=""/>
        <dsp:cNvSpPr/>
      </dsp:nvSpPr>
      <dsp:spPr>
        <a:xfrm>
          <a:off x="0" y="176490"/>
          <a:ext cx="7315199" cy="514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ПІДТРИМКА ПЕДАГОГІВ ПІД ЧАС ВІЙНИ</a:t>
          </a:r>
        </a:p>
      </dsp:txBody>
      <dsp:txXfrm>
        <a:off x="25095" y="201585"/>
        <a:ext cx="7265009" cy="463882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CB48C-2CAD-4D85-B354-4FA0C8553EC1}">
      <dsp:nvSpPr>
        <dsp:cNvPr id="0" name=""/>
        <dsp:cNvSpPr/>
      </dsp:nvSpPr>
      <dsp:spPr>
        <a:xfrm>
          <a:off x="0" y="2087886"/>
          <a:ext cx="4339770" cy="411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>
            <a:solidFill>
              <a:schemeClr val="tx1"/>
            </a:solidFill>
          </a:endParaRPr>
        </a:p>
      </dsp:txBody>
      <dsp:txXfrm>
        <a:off x="0" y="2087886"/>
        <a:ext cx="4339770" cy="41162"/>
      </dsp:txXfrm>
    </dsp:sp>
    <dsp:sp modelId="{9619088B-918D-49B7-8907-4B6D4AA68C6C}">
      <dsp:nvSpPr>
        <dsp:cNvPr id="0" name=""/>
        <dsp:cNvSpPr/>
      </dsp:nvSpPr>
      <dsp:spPr>
        <a:xfrm rot="10800000">
          <a:off x="0" y="13695"/>
          <a:ext cx="4339770" cy="32432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Працівники райдержадміністрації упродовж 2024 року надавали допомогу у розподілі та отриманні благодійної допомоги для закладів освіти. Загалом заклади загальної середньої освіти району отримали від благодійної організації «Дитячий фонд ООН (ЮНІСЕФ)» для здобувачів освіти пільгових категорій 1 284 одиниці комп’ютерної техніки (1 050 – ноутбуків, 234 - </a:t>
          </a:r>
          <a:r>
            <a:rPr lang="uk-UA" sz="1600" b="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хромбуки</a:t>
          </a:r>
          <a:r>
            <a:rPr lang="uk-UA" sz="16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).</a:t>
          </a:r>
          <a:r>
            <a:rPr lang="ru-RU" sz="1600" b="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endParaRPr lang="uk-UA" sz="1600" b="0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0" y="13695"/>
        <a:ext cx="4339770" cy="3243253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0"/>
          <a:ext cx="7206034" cy="561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КЛАСИ БЕЗПЕКИ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7415" y="27415"/>
        <a:ext cx="7151204" cy="506770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7C3DE-9264-4FE9-86A7-1D7C5C183D5C}">
      <dsp:nvSpPr>
        <dsp:cNvPr id="0" name=""/>
        <dsp:cNvSpPr/>
      </dsp:nvSpPr>
      <dsp:spPr>
        <a:xfrm>
          <a:off x="0" y="2149"/>
          <a:ext cx="7332772" cy="2199182"/>
        </a:xfrm>
        <a:prstGeom prst="down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На базі закладів загальної середньої освіти Запорізького району станом на 31.12.2024 офіційно відкрито 4 класи безпеки (в закладах освіти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Павлівської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Матвіївської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Петро-Михайлівської та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територіальних громад). В закладах освіти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Кушугумської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Долинської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Широківської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,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Новомиколаївської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та </a:t>
          </a:r>
          <a:r>
            <a:rPr lang="uk-UA" sz="1400" kern="1200" dirty="0" err="1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Тернуватської</a:t>
          </a:r>
          <a:r>
            <a:rPr lang="uk-UA" sz="1400" kern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rPr>
            <a:t> громад класи безпеки майже облаштовані та готові до використання під час проведення занять у змішаному або дистанційному форматах.</a:t>
          </a:r>
          <a:endParaRPr lang="ru-RU" sz="14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2149"/>
        <a:ext cx="7332772" cy="1428962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"/>
          <a:ext cx="7315199" cy="6332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ІНФОРМАЦІЙНО-РОЗ’ЯСНЮВАЛЬНА РОБОТА ПІД ЧАС ВОЄННОГО СТАНУ</a:t>
          </a:r>
          <a:endParaRPr lang="ru-RU" sz="2000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0913" y="30918"/>
        <a:ext cx="7253373" cy="571436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CB48C-2CAD-4D85-B354-4FA0C8553EC1}">
      <dsp:nvSpPr>
        <dsp:cNvPr id="0" name=""/>
        <dsp:cNvSpPr/>
      </dsp:nvSpPr>
      <dsp:spPr>
        <a:xfrm>
          <a:off x="0" y="1194072"/>
          <a:ext cx="7491844" cy="235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0" y="1194072"/>
        <a:ext cx="7491844" cy="23541"/>
      </dsp:txXfrm>
    </dsp:sp>
    <dsp:sp modelId="{2C96266B-275B-46E2-A997-7ECEDED5535C}">
      <dsp:nvSpPr>
        <dsp:cNvPr id="0" name=""/>
        <dsp:cNvSpPr/>
      </dsp:nvSpPr>
      <dsp:spPr>
        <a:xfrm rot="10800000">
          <a:off x="0" y="7832"/>
          <a:ext cx="7491844" cy="1854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rPr>
            <a:t>За сприяння райдержадміністрації, протягом квітня та листопада 2024 року в закладах освіти Запорізького району було посилено превентивну інформаційно-роз’яснювальну роботу серед учасників освітнього процесу щодо правил поводження з вибуховими пристроями та з безпеки життєдіяльності в умовах воєнного стану, із залученням представників ДСНС та Національної поліції України.</a:t>
          </a:r>
          <a:endParaRPr lang="ru-RU" sz="1300" b="1" kern="1200" dirty="0">
            <a:solidFill>
              <a:srgbClr val="000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 rot="10800000">
        <a:off x="0" y="7832"/>
        <a:ext cx="7491844" cy="1205215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1875"/>
          <a:ext cx="7245345" cy="636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КУЛЬТУРА</a:t>
          </a:r>
          <a:endParaRPr lang="ru-RU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070" y="32945"/>
        <a:ext cx="7183205" cy="574339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365"/>
          <a:ext cx="7315199" cy="6551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ОРГАНІЗАЦІЯ ДОЗВІЛЛЯ УЧНІВ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984" y="37349"/>
        <a:ext cx="7251231" cy="591231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5365"/>
          <a:ext cx="7315199" cy="655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МОЛОДІЖНИЙ ПРОСТІР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984" y="37349"/>
        <a:ext cx="7251231" cy="591231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AF1E70-97DA-4865-B05E-36D2AABDFE6F}">
      <dsp:nvSpPr>
        <dsp:cNvPr id="0" name=""/>
        <dsp:cNvSpPr/>
      </dsp:nvSpPr>
      <dsp:spPr>
        <a:xfrm>
          <a:off x="0" y="3368"/>
          <a:ext cx="7245345" cy="561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КУЛЬТУРНА СПАДЩИНА</a:t>
          </a:r>
          <a:endParaRPr lang="ru-RU" sz="24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7415" y="30783"/>
        <a:ext cx="7190515" cy="506770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50D49-0C13-49C9-9A0A-C512920BACED}">
      <dsp:nvSpPr>
        <dsp:cNvPr id="0" name=""/>
        <dsp:cNvSpPr/>
      </dsp:nvSpPr>
      <dsp:spPr>
        <a:xfrm>
          <a:off x="0" y="208"/>
          <a:ext cx="7115171" cy="4151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СПОРТ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0264" y="20472"/>
        <a:ext cx="7074643" cy="374582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EAB3B-76C8-4D6B-B734-EEF4361024AF}">
      <dsp:nvSpPr>
        <dsp:cNvPr id="0" name=""/>
        <dsp:cNvSpPr/>
      </dsp:nvSpPr>
      <dsp:spPr>
        <a:xfrm>
          <a:off x="0" y="7757"/>
          <a:ext cx="7315199" cy="617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ПРОВЕДЕННЯ ЗМАГАНЬ</a:t>
          </a:r>
          <a:endParaRPr lang="ru-RU" sz="2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0157" y="37914"/>
        <a:ext cx="7254885" cy="557446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List2#3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#5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2#7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2#1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2#1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2#1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3d2#9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3d2#10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24746E7-7365-432C-B7B7-0BF988A7624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57568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Зразок тексту</a:t>
            </a:r>
          </a:p>
          <a:p>
            <a:pPr lvl="1"/>
            <a:r>
              <a:rPr lang="uk-UA" noProof="0"/>
              <a:t>Другий рівень</a:t>
            </a:r>
          </a:p>
          <a:p>
            <a:pPr lvl="2"/>
            <a:r>
              <a:rPr lang="uk-UA" noProof="0"/>
              <a:t>Третій рівень</a:t>
            </a:r>
          </a:p>
          <a:p>
            <a:pPr lvl="3"/>
            <a:r>
              <a:rPr lang="uk-UA" noProof="0"/>
              <a:t>Четвертий рівень</a:t>
            </a:r>
          </a:p>
          <a:p>
            <a:pPr lvl="4"/>
            <a:r>
              <a:rPr lang="uk-UA" noProof="0"/>
              <a:t>П'ятий рівень</a:t>
            </a: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AA6133D-5647-4E11-B152-D49B547FC394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38714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C6016E12-11F4-45A4-8469-5F1AD2FEACE3}" type="slidenum">
              <a:rPr lang="uk-UA" altLang="ru-RU" sz="1200" smtClean="0">
                <a:latin typeface="Arial" charset="0"/>
              </a:rPr>
              <a:pPr/>
              <a:t>1</a:t>
            </a:fld>
            <a:endParaRPr lang="uk-UA" altLang="ru-RU" sz="1200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C6016E12-11F4-45A4-8469-5F1AD2FEACE3}" type="slidenum">
              <a:rPr lang="uk-UA" altLang="ru-RU" sz="1200" smtClean="0">
                <a:latin typeface="Arial" charset="0"/>
              </a:rPr>
              <a:pPr/>
              <a:t>2</a:t>
            </a:fld>
            <a:endParaRPr lang="uk-UA" altLang="ru-RU" sz="1200">
              <a:latin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fld id="{C2464C02-090F-4F30-A64C-1E141E2548F8}" type="slidenum">
              <a:rPr lang="uk-UA" altLang="ru-RU" sz="1200" smtClean="0">
                <a:latin typeface="Arial" charset="0"/>
              </a:rPr>
              <a:pPr/>
              <a:t>3</a:t>
            </a:fld>
            <a:endParaRPr lang="uk-UA" altLang="ru-RU" sz="120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609600" y="844550"/>
            <a:ext cx="7958138" cy="82550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33A7"/>
          </a:solidFill>
          <a:ln w="952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09600" y="4710113"/>
            <a:ext cx="7924800" cy="0"/>
          </a:xfrm>
          <a:prstGeom prst="line">
            <a:avLst/>
          </a:prstGeom>
          <a:noFill/>
          <a:ln w="317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609600" y="844550"/>
            <a:ext cx="7958138" cy="82550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33A7"/>
          </a:solidFill>
          <a:ln w="952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609600" y="4710113"/>
            <a:ext cx="7924800" cy="0"/>
          </a:xfrm>
          <a:prstGeom prst="line">
            <a:avLst/>
          </a:prstGeom>
          <a:noFill/>
          <a:ln w="317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85800" y="1795463"/>
            <a:ext cx="7772400" cy="82550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33A7"/>
          </a:solidFill>
          <a:ln w="952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42950"/>
            <a:ext cx="7772400" cy="1028700"/>
          </a:xfrm>
        </p:spPr>
        <p:txBody>
          <a:bodyPr/>
          <a:lstStyle>
            <a:lvl1pPr>
              <a:defRPr sz="29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71750"/>
            <a:ext cx="7010400" cy="12001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900"/>
            </a:lvl1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BA9F9-40D6-472E-B431-862B68B68753}" type="datetime1">
              <a:rPr lang="ru-RU" smtClean="0"/>
              <a:t>07.02.2025</a:t>
            </a:fld>
            <a:endParaRPr lang="ru-RU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0FE75-0375-4219-8470-3F83C32634B1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174710659"/>
      </p:ext>
    </p:extLst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1EAF2-9A2F-4DC7-A335-BC086398835C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A1DCB-A4A7-4080-8F3C-8D4C3779449E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307509225"/>
      </p:ext>
    </p:extLst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FDC99-29E8-4E5B-93B8-5FC7CC464E4C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7F7BB-0012-4448-82F6-9CC3AD4760A8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17346818"/>
      </p:ext>
    </p:extLst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66738" y="951310"/>
            <a:ext cx="3924300" cy="35635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3438" y="951310"/>
            <a:ext cx="3924300" cy="35635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644C1-DA2F-4393-86E9-F317BA3CF473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141F7-2771-4F31-BAF6-0E2B5D970172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056623096"/>
      </p:ext>
    </p:extLst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E090F-C20E-4DD9-9D0E-FF7516DEDB14}" type="datetime1">
              <a:rPr lang="ru-RU" smtClean="0"/>
              <a:t>07.02.2025</a:t>
            </a:fld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B0AA2-9A40-462F-A19E-E4888EADFFD1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980121649"/>
      </p:ext>
    </p:extLst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51E8A-2B3F-4F94-B5C6-4E5C0734CD28}" type="datetime1">
              <a:rPr lang="ru-RU" smtClean="0"/>
              <a:t>07.02.2025</a:t>
            </a:fld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D85C5-EEE5-4DA2-9738-AB66392168F1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635157748"/>
      </p:ext>
    </p:extLst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6CA5F-CE98-44B3-9900-371496950E79}" type="datetime1">
              <a:rPr lang="ru-RU" smtClean="0"/>
              <a:t>07.02.2025</a:t>
            </a:fld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4D0C2-CE6B-4876-ACFA-3685EBB652D5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77662091"/>
      </p:ext>
    </p:extLst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4FD31-D2E1-45EE-A6B2-6E588B8CBA2A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C3DE9-4A08-4AD8-A76A-55552E8D7248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047283513"/>
      </p:ext>
    </p:extLst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0127-5629-41FD-9E6D-F5E7B7531258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052AB-987C-4442-A5E4-A052E3966BDC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71754836"/>
      </p:ext>
    </p:extLst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29675-E3FC-4970-BB4E-4B9BA20F1C6B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B836A-FF7B-4B95-849E-922115479C1F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90226983"/>
      </p:ext>
    </p:extLst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73841" y="228600"/>
            <a:ext cx="2001837" cy="4286250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566738" y="228600"/>
            <a:ext cx="5854700" cy="4286250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FD309-AE1A-4E04-BEFD-B71F83AB2CFE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F7048-0F3B-4B49-910E-C36344E7E3DF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921583949"/>
      </p:ext>
    </p:extLst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'єкти та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228601"/>
            <a:ext cx="8001000" cy="560785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>
          <a:xfrm>
            <a:off x="566738" y="951311"/>
            <a:ext cx="3924300" cy="1724025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quarter" idx="2"/>
          </p:nvPr>
        </p:nvSpPr>
        <p:spPr>
          <a:xfrm>
            <a:off x="566738" y="2789636"/>
            <a:ext cx="3924300" cy="1725215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half" idx="3"/>
          </p:nvPr>
        </p:nvSpPr>
        <p:spPr>
          <a:xfrm>
            <a:off x="4643438" y="951310"/>
            <a:ext cx="3924300" cy="3563540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7398D-156D-4DFC-8940-A2F647D8F51E}" type="datetime1">
              <a:rPr lang="ru-RU" smtClean="0"/>
              <a:t>07.02.2025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1A47-76F1-4F6D-8EAD-43769E502344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960275245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місту 1"/>
          <p:cNvSpPr>
            <a:spLocks noGrp="1"/>
          </p:cNvSpPr>
          <p:nvPr>
            <p:ph/>
          </p:nvPr>
        </p:nvSpPr>
        <p:spPr>
          <a:xfrm>
            <a:off x="566739" y="228600"/>
            <a:ext cx="8008937" cy="4286250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79BC1-A738-4DC3-AE05-9544F2F55A7F}" type="datetime1">
              <a:rPr lang="ru-RU" smtClean="0"/>
              <a:t>07.02.2025</a:t>
            </a:fld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DBE6C-83DF-4511-8311-CC3776A13745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52655598"/>
      </p:ext>
    </p:extLst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401242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59"/>
            <a:ext cx="8458200" cy="916781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4CE87-289E-4DD7-A38E-40056F10CCD5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6163"/>
            <a:ext cx="758825" cy="1841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2E46D-E3BD-4774-A247-BACE2E184D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481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C9F23-9B1F-47C0-84A8-433A9BDC54B0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7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6163"/>
            <a:ext cx="758825" cy="1841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7F354-1FB5-48F8-A473-3D660FF235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7867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2583677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14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3AB90-6B4C-490A-9C76-885C8BA1D009}" type="datetime1">
              <a:rPr lang="ru-RU" smtClean="0"/>
              <a:t>07.02.2025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8F78D-BDB2-4EEB-86E2-27E5A770DC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5958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3C4D5-6236-47B2-8932-A12B63DC841D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0BD78-1B71-4A6A-BABE-71EC30F8B5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1662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0"/>
            <a:ext cx="8610600" cy="6619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8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B5D53-17AB-4431-98E7-D504E6620648}" type="datetime1">
              <a:rPr lang="ru-RU" smtClean="0"/>
              <a:t>07.02.2025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7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75C2-136A-43B6-ACF9-90B9ED636F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0929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ED580-EFD2-49F8-AD81-29D534AC612A}" type="datetime1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D1600-5823-4C04-BCBF-AB83DFFD58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2633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BE763-2BD4-4FD8-8083-4A7D09CE971E}" type="datetime1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1AA88-2A26-4D60-B70B-81E092E530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1301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438683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1"/>
            <a:ext cx="8458200" cy="390525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2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B793C-3262-4787-99CB-E4F4C6682761}" type="datetime1">
              <a:rPr lang="ru-RU" smtClean="0"/>
              <a:t>07.02.2025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D5C07-ED2A-49A9-9AAB-3ED464D34F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288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13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965CE-31D1-421E-84C7-969262B922B0}" type="datetime1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AA508-1EA9-41B8-AC16-533C647EA8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3913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A6069-AB28-4703-9ECE-A01240190796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8E1C1-CFEE-4458-BA8A-26C3AD9A40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5858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84105-6DD7-4B20-BFDA-88AE9245F1AE}" type="datetime1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6FD5B-2729-4D57-ACA1-9BF65C7C88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442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6263" y="228600"/>
            <a:ext cx="80010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/>
              <a:t>Зразок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950913"/>
            <a:ext cx="8001000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/>
              <a:t>Зразок тексту</a:t>
            </a:r>
          </a:p>
          <a:p>
            <a:pPr lvl="1"/>
            <a:r>
              <a:rPr lang="uk-UA" altLang="ru-RU"/>
              <a:t>Другий рівень</a:t>
            </a:r>
          </a:p>
          <a:p>
            <a:pPr lvl="2"/>
            <a:r>
              <a:rPr lang="uk-UA" altLang="ru-RU"/>
              <a:t>Третій рівень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844550"/>
            <a:ext cx="7958138" cy="82550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33A7"/>
          </a:solidFill>
          <a:ln w="952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4710113"/>
            <a:ext cx="7924800" cy="0"/>
          </a:xfrm>
          <a:prstGeom prst="line">
            <a:avLst/>
          </a:prstGeom>
          <a:noFill/>
          <a:ln w="3175">
            <a:solidFill>
              <a:srgbClr val="0033A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684713"/>
            <a:ext cx="19812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AB218B70-0363-431F-B391-F303D08A76A6}" type="datetime1">
              <a:rPr lang="ru-RU" smtClean="0"/>
              <a:t>07.02.2025</a:t>
            </a:fld>
            <a:endParaRPr lang="ru-RU" dirty="0"/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879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19812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E6D11E8-D14E-442E-9ABD-8D896C40EDAC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92" r:id="rId1"/>
    <p:sldLayoutId id="2147487393" r:id="rId2"/>
    <p:sldLayoutId id="2147487394" r:id="rId3"/>
    <p:sldLayoutId id="2147487395" r:id="rId4"/>
    <p:sldLayoutId id="2147487396" r:id="rId5"/>
    <p:sldLayoutId id="2147487397" r:id="rId6"/>
    <p:sldLayoutId id="2147487398" r:id="rId7"/>
    <p:sldLayoutId id="2147487399" r:id="rId8"/>
    <p:sldLayoutId id="2147487400" r:id="rId9"/>
    <p:sldLayoutId id="2147487401" r:id="rId10"/>
    <p:sldLayoutId id="2147487402" r:id="rId11"/>
    <p:sldLayoutId id="2147487403" r:id="rId12"/>
    <p:sldLayoutId id="2147487404" r:id="rId13"/>
  </p:sldLayoutIdLst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>
        <p:tmplLst>
          <p:tmpl lvl="1">
            <p:tnLst>
              <p:par>
                <p:cTn presetID="4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09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-.1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40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60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 b="1">
          <a:solidFill>
            <a:srgbClr val="003399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30000"/>
        </a:spcBef>
        <a:spcAft>
          <a:spcPct val="0"/>
        </a:spcAft>
        <a:buClr>
          <a:srgbClr val="0033A7"/>
        </a:buClr>
        <a:buFont typeface="Wingdings" pitchFamily="2" charset="2"/>
        <a:buChar char="n"/>
        <a:defRPr sz="2000">
          <a:solidFill>
            <a:srgbClr val="003399"/>
          </a:solidFill>
          <a:latin typeface="+mn-lt"/>
        </a:defRPr>
      </a:lvl2pPr>
      <a:lvl3pPr marL="1304925" indent="-395288" algn="l" rtl="0" eaLnBrk="0" fontAlgn="base" hangingPunct="0">
        <a:spcBef>
          <a:spcPct val="40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1600" b="1">
          <a:solidFill>
            <a:srgbClr val="003399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0033A7"/>
        </a:buClr>
        <a:buFont typeface="Wingdings" pitchFamily="2" charset="2"/>
        <a:buChar char="–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rgbClr val="0033A7"/>
        </a:buClr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165225"/>
            <a:ext cx="8686800" cy="339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7488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1D59E922-D099-4FFF-9C09-CCB46CE598AE}" type="datetime1">
              <a:rPr lang="ru-RU" smtClean="0"/>
              <a:t>07.02.2025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74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0"/>
            <a:ext cx="762000" cy="1841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C61AE"/>
                </a:solidFill>
              </a:defRPr>
            </a:lvl1pPr>
          </a:lstStyle>
          <a:p>
            <a:pPr>
              <a:defRPr/>
            </a:pPr>
            <a:fld id="{8528D51B-2701-4677-B452-57C6CD59940F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4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05" r:id="rId1"/>
    <p:sldLayoutId id="2147487406" r:id="rId2"/>
    <p:sldLayoutId id="2147487407" r:id="rId3"/>
    <p:sldLayoutId id="2147487408" r:id="rId4"/>
    <p:sldLayoutId id="2147487409" r:id="rId5"/>
    <p:sldLayoutId id="2147487410" r:id="rId6"/>
    <p:sldLayoutId id="2147487411" r:id="rId7"/>
    <p:sldLayoutId id="2147487412" r:id="rId8"/>
    <p:sldLayoutId id="2147487413" r:id="rId9"/>
    <p:sldLayoutId id="2147487414" r:id="rId10"/>
    <p:sldLayoutId id="214748741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/>
    </p:bld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3" Type="http://schemas.openxmlformats.org/officeDocument/2006/relationships/diagramLayout" Target="../diagrams/layout6.xml"/><Relationship Id="rId21" Type="http://schemas.openxmlformats.org/officeDocument/2006/relationships/diagramColors" Target="../diagrams/colors9.xml"/><Relationship Id="rId7" Type="http://schemas.openxmlformats.org/officeDocument/2006/relationships/diagramData" Target="../diagrams/data7.xml"/><Relationship Id="rId12" Type="http://schemas.openxmlformats.org/officeDocument/2006/relationships/image" Target="../media/image4.png"/><Relationship Id="rId17" Type="http://schemas.microsoft.com/office/2007/relationships/diagramDrawing" Target="../diagrams/drawing8.xml"/><Relationship Id="rId2" Type="http://schemas.openxmlformats.org/officeDocument/2006/relationships/diagramData" Target="../diagrams/data6.xml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QuickStyle" Target="../diagrams/quickStyle8.xml"/><Relationship Id="rId10" Type="http://schemas.openxmlformats.org/officeDocument/2006/relationships/diagramColors" Target="../diagrams/colors7.xml"/><Relationship Id="rId19" Type="http://schemas.openxmlformats.org/officeDocument/2006/relationships/diagramLayout" Target="../diagrams/layout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26" Type="http://schemas.microsoft.com/office/2007/relationships/diagramDrawing" Target="../diagrams/drawing14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5" Type="http://schemas.openxmlformats.org/officeDocument/2006/relationships/diagramColors" Target="../diagrams/colors14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29" Type="http://schemas.openxmlformats.org/officeDocument/2006/relationships/diagramLayout" Target="../diagrams/layout1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24" Type="http://schemas.openxmlformats.org/officeDocument/2006/relationships/diagramQuickStyle" Target="../diagrams/quickStyle14.xml"/><Relationship Id="rId32" Type="http://schemas.microsoft.com/office/2007/relationships/diagramDrawing" Target="../diagrams/drawing15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diagramLayout" Target="../diagrams/layout14.xml"/><Relationship Id="rId28" Type="http://schemas.openxmlformats.org/officeDocument/2006/relationships/diagramData" Target="../diagrams/data15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31" Type="http://schemas.openxmlformats.org/officeDocument/2006/relationships/diagramColors" Target="../diagrams/colors15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diagramData" Target="../diagrams/data14.xml"/><Relationship Id="rId27" Type="http://schemas.openxmlformats.org/officeDocument/2006/relationships/image" Target="../media/image4.png"/><Relationship Id="rId30" Type="http://schemas.openxmlformats.org/officeDocument/2006/relationships/diagramQuickStyle" Target="../diagrams/quickStyle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diagramData" Target="../diagrams/data18.xml"/><Relationship Id="rId18" Type="http://schemas.openxmlformats.org/officeDocument/2006/relationships/diagramData" Target="../diagrams/data19.xml"/><Relationship Id="rId26" Type="http://schemas.openxmlformats.org/officeDocument/2006/relationships/diagramColors" Target="../diagrams/colors20.xml"/><Relationship Id="rId39" Type="http://schemas.openxmlformats.org/officeDocument/2006/relationships/image" Target="../media/image14.jpeg"/><Relationship Id="rId3" Type="http://schemas.openxmlformats.org/officeDocument/2006/relationships/diagramLayout" Target="../diagrams/layout16.xml"/><Relationship Id="rId21" Type="http://schemas.openxmlformats.org/officeDocument/2006/relationships/diagramColors" Target="../diagrams/colors19.xml"/><Relationship Id="rId34" Type="http://schemas.openxmlformats.org/officeDocument/2006/relationships/diagramLayout" Target="../diagrams/layout22.xml"/><Relationship Id="rId7" Type="http://schemas.openxmlformats.org/officeDocument/2006/relationships/image" Target="../media/image4.png"/><Relationship Id="rId12" Type="http://schemas.microsoft.com/office/2007/relationships/diagramDrawing" Target="../diagrams/drawing17.xml"/><Relationship Id="rId17" Type="http://schemas.microsoft.com/office/2007/relationships/diagramDrawing" Target="../diagrams/drawing18.xml"/><Relationship Id="rId25" Type="http://schemas.openxmlformats.org/officeDocument/2006/relationships/diagramQuickStyle" Target="../diagrams/quickStyle20.xml"/><Relationship Id="rId33" Type="http://schemas.openxmlformats.org/officeDocument/2006/relationships/diagramData" Target="../diagrams/data22.xml"/><Relationship Id="rId38" Type="http://schemas.openxmlformats.org/officeDocument/2006/relationships/image" Target="../media/image13.png"/><Relationship Id="rId2" Type="http://schemas.openxmlformats.org/officeDocument/2006/relationships/diagramData" Target="../diagrams/data16.xml"/><Relationship Id="rId16" Type="http://schemas.openxmlformats.org/officeDocument/2006/relationships/diagramColors" Target="../diagrams/colors18.xml"/><Relationship Id="rId20" Type="http://schemas.openxmlformats.org/officeDocument/2006/relationships/diagramQuickStyle" Target="../diagrams/quickStyle19.xml"/><Relationship Id="rId29" Type="http://schemas.openxmlformats.org/officeDocument/2006/relationships/diagramLayout" Target="../diagrams/layout2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6.xml"/><Relationship Id="rId11" Type="http://schemas.openxmlformats.org/officeDocument/2006/relationships/diagramColors" Target="../diagrams/colors17.xml"/><Relationship Id="rId24" Type="http://schemas.openxmlformats.org/officeDocument/2006/relationships/diagramLayout" Target="../diagrams/layout20.xml"/><Relationship Id="rId32" Type="http://schemas.microsoft.com/office/2007/relationships/diagramDrawing" Target="../diagrams/drawing21.xml"/><Relationship Id="rId37" Type="http://schemas.microsoft.com/office/2007/relationships/diagramDrawing" Target="../diagrams/drawing22.xml"/><Relationship Id="rId40" Type="http://schemas.openxmlformats.org/officeDocument/2006/relationships/image" Target="../media/image15.jpeg"/><Relationship Id="rId5" Type="http://schemas.openxmlformats.org/officeDocument/2006/relationships/diagramColors" Target="../diagrams/colors16.xml"/><Relationship Id="rId15" Type="http://schemas.openxmlformats.org/officeDocument/2006/relationships/diagramQuickStyle" Target="../diagrams/quickStyle18.xml"/><Relationship Id="rId23" Type="http://schemas.openxmlformats.org/officeDocument/2006/relationships/diagramData" Target="../diagrams/data20.xml"/><Relationship Id="rId28" Type="http://schemas.openxmlformats.org/officeDocument/2006/relationships/diagramData" Target="../diagrams/data21.xml"/><Relationship Id="rId36" Type="http://schemas.openxmlformats.org/officeDocument/2006/relationships/diagramColors" Target="../diagrams/colors22.xml"/><Relationship Id="rId10" Type="http://schemas.openxmlformats.org/officeDocument/2006/relationships/diagramQuickStyle" Target="../diagrams/quickStyle17.xml"/><Relationship Id="rId19" Type="http://schemas.openxmlformats.org/officeDocument/2006/relationships/diagramLayout" Target="../diagrams/layout19.xml"/><Relationship Id="rId31" Type="http://schemas.openxmlformats.org/officeDocument/2006/relationships/diagramColors" Target="../diagrams/colors21.xml"/><Relationship Id="rId4" Type="http://schemas.openxmlformats.org/officeDocument/2006/relationships/diagramQuickStyle" Target="../diagrams/quickStyle16.xml"/><Relationship Id="rId9" Type="http://schemas.openxmlformats.org/officeDocument/2006/relationships/diagramLayout" Target="../diagrams/layout17.xml"/><Relationship Id="rId14" Type="http://schemas.openxmlformats.org/officeDocument/2006/relationships/diagramLayout" Target="../diagrams/layout18.xml"/><Relationship Id="rId22" Type="http://schemas.microsoft.com/office/2007/relationships/diagramDrawing" Target="../diagrams/drawing19.xml"/><Relationship Id="rId27" Type="http://schemas.microsoft.com/office/2007/relationships/diagramDrawing" Target="../diagrams/drawing20.xml"/><Relationship Id="rId30" Type="http://schemas.openxmlformats.org/officeDocument/2006/relationships/diagramQuickStyle" Target="../diagrams/quickStyle21.xml"/><Relationship Id="rId35" Type="http://schemas.openxmlformats.org/officeDocument/2006/relationships/diagramQuickStyle" Target="../diagrams/quickStyle2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4.xml"/><Relationship Id="rId3" Type="http://schemas.openxmlformats.org/officeDocument/2006/relationships/diagramLayout" Target="../diagrams/layout23.xml"/><Relationship Id="rId7" Type="http://schemas.openxmlformats.org/officeDocument/2006/relationships/image" Target="../media/image4.png"/><Relationship Id="rId12" Type="http://schemas.microsoft.com/office/2007/relationships/diagramDrawing" Target="../diagrams/drawing24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3.xml"/><Relationship Id="rId11" Type="http://schemas.openxmlformats.org/officeDocument/2006/relationships/diagramColors" Target="../diagrams/colors24.xml"/><Relationship Id="rId5" Type="http://schemas.openxmlformats.org/officeDocument/2006/relationships/diagramColors" Target="../diagrams/colors23.xml"/><Relationship Id="rId10" Type="http://schemas.openxmlformats.org/officeDocument/2006/relationships/diagramQuickStyle" Target="../diagrams/quickStyle24.xml"/><Relationship Id="rId4" Type="http://schemas.openxmlformats.org/officeDocument/2006/relationships/diagramQuickStyle" Target="../diagrams/quickStyle23.xml"/><Relationship Id="rId9" Type="http://schemas.openxmlformats.org/officeDocument/2006/relationships/diagramLayout" Target="../diagrams/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4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13" Type="http://schemas.openxmlformats.org/officeDocument/2006/relationships/diagramData" Target="../diagrams/data28.xml"/><Relationship Id="rId18" Type="http://schemas.openxmlformats.org/officeDocument/2006/relationships/diagramData" Target="../diagrams/data29.xml"/><Relationship Id="rId26" Type="http://schemas.openxmlformats.org/officeDocument/2006/relationships/diagramQuickStyle" Target="../diagrams/quickStyle30.xml"/><Relationship Id="rId3" Type="http://schemas.openxmlformats.org/officeDocument/2006/relationships/diagramLayout" Target="../diagrams/layout26.xml"/><Relationship Id="rId21" Type="http://schemas.openxmlformats.org/officeDocument/2006/relationships/diagramColors" Target="../diagrams/colors29.xml"/><Relationship Id="rId7" Type="http://schemas.openxmlformats.org/officeDocument/2006/relationships/image" Target="../media/image4.png"/><Relationship Id="rId12" Type="http://schemas.microsoft.com/office/2007/relationships/diagramDrawing" Target="../diagrams/drawing27.xml"/><Relationship Id="rId17" Type="http://schemas.microsoft.com/office/2007/relationships/diagramDrawing" Target="../diagrams/drawing28.xml"/><Relationship Id="rId25" Type="http://schemas.openxmlformats.org/officeDocument/2006/relationships/diagramLayout" Target="../diagrams/layout30.xml"/><Relationship Id="rId2" Type="http://schemas.openxmlformats.org/officeDocument/2006/relationships/diagramData" Target="../diagrams/data26.xml"/><Relationship Id="rId16" Type="http://schemas.openxmlformats.org/officeDocument/2006/relationships/diagramColors" Target="../diagrams/colors28.xml"/><Relationship Id="rId20" Type="http://schemas.openxmlformats.org/officeDocument/2006/relationships/diagramQuickStyle" Target="../diagrams/quickStyle2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26.xml"/><Relationship Id="rId11" Type="http://schemas.openxmlformats.org/officeDocument/2006/relationships/diagramColors" Target="../diagrams/colors27.xml"/><Relationship Id="rId24" Type="http://schemas.openxmlformats.org/officeDocument/2006/relationships/diagramData" Target="../diagrams/data30.xml"/><Relationship Id="rId5" Type="http://schemas.openxmlformats.org/officeDocument/2006/relationships/diagramColors" Target="../diagrams/colors26.xml"/><Relationship Id="rId15" Type="http://schemas.openxmlformats.org/officeDocument/2006/relationships/diagramQuickStyle" Target="../diagrams/quickStyle28.xml"/><Relationship Id="rId23" Type="http://schemas.openxmlformats.org/officeDocument/2006/relationships/image" Target="../media/image17.jpeg"/><Relationship Id="rId28" Type="http://schemas.microsoft.com/office/2007/relationships/diagramDrawing" Target="../diagrams/drawing30.xml"/><Relationship Id="rId10" Type="http://schemas.openxmlformats.org/officeDocument/2006/relationships/diagramQuickStyle" Target="../diagrams/quickStyle27.xml"/><Relationship Id="rId19" Type="http://schemas.openxmlformats.org/officeDocument/2006/relationships/diagramLayout" Target="../diagrams/layout29.xml"/><Relationship Id="rId4" Type="http://schemas.openxmlformats.org/officeDocument/2006/relationships/diagramQuickStyle" Target="../diagrams/quickStyle26.xml"/><Relationship Id="rId9" Type="http://schemas.openxmlformats.org/officeDocument/2006/relationships/diagramLayout" Target="../diagrams/layout27.xml"/><Relationship Id="rId14" Type="http://schemas.openxmlformats.org/officeDocument/2006/relationships/diagramLayout" Target="../diagrams/layout28.xml"/><Relationship Id="rId22" Type="http://schemas.microsoft.com/office/2007/relationships/diagramDrawing" Target="../diagrams/drawing29.xml"/><Relationship Id="rId27" Type="http://schemas.openxmlformats.org/officeDocument/2006/relationships/diagramColors" Target="../diagrams/colors3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2.xml"/><Relationship Id="rId13" Type="http://schemas.openxmlformats.org/officeDocument/2006/relationships/diagramData" Target="../diagrams/data33.xml"/><Relationship Id="rId18" Type="http://schemas.openxmlformats.org/officeDocument/2006/relationships/diagramData" Target="../diagrams/data34.xml"/><Relationship Id="rId3" Type="http://schemas.openxmlformats.org/officeDocument/2006/relationships/diagramLayout" Target="../diagrams/layout31.xml"/><Relationship Id="rId21" Type="http://schemas.openxmlformats.org/officeDocument/2006/relationships/diagramColors" Target="../diagrams/colors34.xml"/><Relationship Id="rId7" Type="http://schemas.openxmlformats.org/officeDocument/2006/relationships/image" Target="../media/image4.png"/><Relationship Id="rId12" Type="http://schemas.microsoft.com/office/2007/relationships/diagramDrawing" Target="../diagrams/drawing32.xml"/><Relationship Id="rId17" Type="http://schemas.microsoft.com/office/2007/relationships/diagramDrawing" Target="../diagrams/drawing33.xml"/><Relationship Id="rId2" Type="http://schemas.openxmlformats.org/officeDocument/2006/relationships/diagramData" Target="../diagrams/data31.xml"/><Relationship Id="rId16" Type="http://schemas.openxmlformats.org/officeDocument/2006/relationships/diagramColors" Target="../diagrams/colors33.xml"/><Relationship Id="rId20" Type="http://schemas.openxmlformats.org/officeDocument/2006/relationships/diagramQuickStyle" Target="../diagrams/quickStyle34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1.xml"/><Relationship Id="rId11" Type="http://schemas.openxmlformats.org/officeDocument/2006/relationships/diagramColors" Target="../diagrams/colors32.xml"/><Relationship Id="rId5" Type="http://schemas.openxmlformats.org/officeDocument/2006/relationships/diagramColors" Target="../diagrams/colors31.xml"/><Relationship Id="rId15" Type="http://schemas.openxmlformats.org/officeDocument/2006/relationships/diagramQuickStyle" Target="../diagrams/quickStyle33.xml"/><Relationship Id="rId10" Type="http://schemas.openxmlformats.org/officeDocument/2006/relationships/diagramQuickStyle" Target="../diagrams/quickStyle32.xml"/><Relationship Id="rId19" Type="http://schemas.openxmlformats.org/officeDocument/2006/relationships/diagramLayout" Target="../diagrams/layout34.xml"/><Relationship Id="rId4" Type="http://schemas.openxmlformats.org/officeDocument/2006/relationships/diagramQuickStyle" Target="../diagrams/quickStyle31.xml"/><Relationship Id="rId9" Type="http://schemas.openxmlformats.org/officeDocument/2006/relationships/diagramLayout" Target="../diagrams/layout32.xml"/><Relationship Id="rId14" Type="http://schemas.openxmlformats.org/officeDocument/2006/relationships/diagramLayout" Target="../diagrams/layout33.xml"/><Relationship Id="rId22" Type="http://schemas.microsoft.com/office/2007/relationships/diagramDrawing" Target="../diagrams/drawing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6.xml"/><Relationship Id="rId13" Type="http://schemas.openxmlformats.org/officeDocument/2006/relationships/image" Target="../media/image20.jpeg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12" Type="http://schemas.microsoft.com/office/2007/relationships/diagramDrawing" Target="../diagrams/drawing3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35.xml"/><Relationship Id="rId11" Type="http://schemas.openxmlformats.org/officeDocument/2006/relationships/diagramColors" Target="../diagrams/colors36.xml"/><Relationship Id="rId5" Type="http://schemas.openxmlformats.org/officeDocument/2006/relationships/diagramQuickStyle" Target="../diagrams/quickStyle35.xml"/><Relationship Id="rId10" Type="http://schemas.openxmlformats.org/officeDocument/2006/relationships/diagramQuickStyle" Target="../diagrams/quickStyle36.xml"/><Relationship Id="rId4" Type="http://schemas.openxmlformats.org/officeDocument/2006/relationships/diagramLayout" Target="../diagrams/layout35.xml"/><Relationship Id="rId9" Type="http://schemas.openxmlformats.org/officeDocument/2006/relationships/diagramLayout" Target="../diagrams/layout36.xml"/><Relationship Id="rId1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0.xml"/><Relationship Id="rId13" Type="http://schemas.openxmlformats.org/officeDocument/2006/relationships/image" Target="../media/image26.jpg"/><Relationship Id="rId3" Type="http://schemas.openxmlformats.org/officeDocument/2006/relationships/diagramLayout" Target="../diagrams/layout39.xml"/><Relationship Id="rId7" Type="http://schemas.openxmlformats.org/officeDocument/2006/relationships/image" Target="../media/image4.png"/><Relationship Id="rId12" Type="http://schemas.microsoft.com/office/2007/relationships/diagramDrawing" Target="../diagrams/drawing40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9.xml"/><Relationship Id="rId11" Type="http://schemas.openxmlformats.org/officeDocument/2006/relationships/diagramColors" Target="../diagrams/colors40.xml"/><Relationship Id="rId5" Type="http://schemas.openxmlformats.org/officeDocument/2006/relationships/diagramColors" Target="../diagrams/colors39.xml"/><Relationship Id="rId10" Type="http://schemas.openxmlformats.org/officeDocument/2006/relationships/diagramQuickStyle" Target="../diagrams/quickStyle40.xml"/><Relationship Id="rId4" Type="http://schemas.openxmlformats.org/officeDocument/2006/relationships/diagramQuickStyle" Target="../diagrams/quickStyle39.xml"/><Relationship Id="rId9" Type="http://schemas.openxmlformats.org/officeDocument/2006/relationships/diagramLayout" Target="../diagrams/layout40.xml"/><Relationship Id="rId1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2.xml"/><Relationship Id="rId13" Type="http://schemas.openxmlformats.org/officeDocument/2006/relationships/image" Target="../media/image28.jpeg"/><Relationship Id="rId3" Type="http://schemas.openxmlformats.org/officeDocument/2006/relationships/diagramLayout" Target="../diagrams/layout41.xml"/><Relationship Id="rId7" Type="http://schemas.openxmlformats.org/officeDocument/2006/relationships/image" Target="../media/image4.png"/><Relationship Id="rId12" Type="http://schemas.microsoft.com/office/2007/relationships/diagramDrawing" Target="../diagrams/drawing42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1.xml"/><Relationship Id="rId11" Type="http://schemas.openxmlformats.org/officeDocument/2006/relationships/diagramColors" Target="../diagrams/colors42.xml"/><Relationship Id="rId5" Type="http://schemas.openxmlformats.org/officeDocument/2006/relationships/diagramColors" Target="../diagrams/colors41.xml"/><Relationship Id="rId15" Type="http://schemas.openxmlformats.org/officeDocument/2006/relationships/image" Target="../media/image30.jpeg"/><Relationship Id="rId10" Type="http://schemas.openxmlformats.org/officeDocument/2006/relationships/diagramQuickStyle" Target="../diagrams/quickStyle42.xml"/><Relationship Id="rId4" Type="http://schemas.openxmlformats.org/officeDocument/2006/relationships/diagramQuickStyle" Target="../diagrams/quickStyle41.xml"/><Relationship Id="rId9" Type="http://schemas.openxmlformats.org/officeDocument/2006/relationships/diagramLayout" Target="../diagrams/layout42.xml"/><Relationship Id="rId1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4.xml"/><Relationship Id="rId13" Type="http://schemas.openxmlformats.org/officeDocument/2006/relationships/image" Target="../media/image31.jpeg"/><Relationship Id="rId3" Type="http://schemas.openxmlformats.org/officeDocument/2006/relationships/diagramLayout" Target="../diagrams/layout43.xml"/><Relationship Id="rId7" Type="http://schemas.openxmlformats.org/officeDocument/2006/relationships/image" Target="../media/image4.png"/><Relationship Id="rId12" Type="http://schemas.microsoft.com/office/2007/relationships/diagramDrawing" Target="../diagrams/drawing44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3.xml"/><Relationship Id="rId11" Type="http://schemas.openxmlformats.org/officeDocument/2006/relationships/diagramColors" Target="../diagrams/colors44.xml"/><Relationship Id="rId5" Type="http://schemas.openxmlformats.org/officeDocument/2006/relationships/diagramColors" Target="../diagrams/colors43.xml"/><Relationship Id="rId10" Type="http://schemas.openxmlformats.org/officeDocument/2006/relationships/diagramQuickStyle" Target="../diagrams/quickStyle44.xml"/><Relationship Id="rId4" Type="http://schemas.openxmlformats.org/officeDocument/2006/relationships/diagramQuickStyle" Target="../diagrams/quickStyle43.xml"/><Relationship Id="rId9" Type="http://schemas.openxmlformats.org/officeDocument/2006/relationships/diagramLayout" Target="../diagrams/layout44.xml"/><Relationship Id="rId1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6.xml"/><Relationship Id="rId13" Type="http://schemas.openxmlformats.org/officeDocument/2006/relationships/image" Target="../media/image33.jpg"/><Relationship Id="rId3" Type="http://schemas.openxmlformats.org/officeDocument/2006/relationships/diagramLayout" Target="../diagrams/layout45.xml"/><Relationship Id="rId7" Type="http://schemas.openxmlformats.org/officeDocument/2006/relationships/image" Target="../media/image4.png"/><Relationship Id="rId12" Type="http://schemas.microsoft.com/office/2007/relationships/diagramDrawing" Target="../diagrams/drawing46.xml"/><Relationship Id="rId2" Type="http://schemas.openxmlformats.org/officeDocument/2006/relationships/diagramData" Target="../diagrams/data4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5.xml"/><Relationship Id="rId11" Type="http://schemas.openxmlformats.org/officeDocument/2006/relationships/diagramColors" Target="../diagrams/colors46.xml"/><Relationship Id="rId5" Type="http://schemas.openxmlformats.org/officeDocument/2006/relationships/diagramColors" Target="../diagrams/colors45.xml"/><Relationship Id="rId10" Type="http://schemas.openxmlformats.org/officeDocument/2006/relationships/diagramQuickStyle" Target="../diagrams/quickStyle46.xml"/><Relationship Id="rId4" Type="http://schemas.openxmlformats.org/officeDocument/2006/relationships/diagramQuickStyle" Target="../diagrams/quickStyle45.xml"/><Relationship Id="rId9" Type="http://schemas.openxmlformats.org/officeDocument/2006/relationships/diagramLayout" Target="../diagrams/layout46.xml"/><Relationship Id="rId1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8.xml"/><Relationship Id="rId13" Type="http://schemas.openxmlformats.org/officeDocument/2006/relationships/image" Target="../media/image35.jpeg"/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12" Type="http://schemas.microsoft.com/office/2007/relationships/diagramDrawing" Target="../diagrams/drawing4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7.xml"/><Relationship Id="rId11" Type="http://schemas.openxmlformats.org/officeDocument/2006/relationships/diagramColors" Target="../diagrams/colors48.xml"/><Relationship Id="rId5" Type="http://schemas.openxmlformats.org/officeDocument/2006/relationships/diagramQuickStyle" Target="../diagrams/quickStyle47.xml"/><Relationship Id="rId10" Type="http://schemas.openxmlformats.org/officeDocument/2006/relationships/diagramQuickStyle" Target="../diagrams/quickStyle48.xml"/><Relationship Id="rId4" Type="http://schemas.openxmlformats.org/officeDocument/2006/relationships/diagramLayout" Target="../diagrams/layout47.xml"/><Relationship Id="rId9" Type="http://schemas.openxmlformats.org/officeDocument/2006/relationships/diagramLayout" Target="../diagrams/layout4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0.xml"/><Relationship Id="rId13" Type="http://schemas.openxmlformats.org/officeDocument/2006/relationships/image" Target="../media/image36.jpeg"/><Relationship Id="rId3" Type="http://schemas.openxmlformats.org/officeDocument/2006/relationships/diagramLayout" Target="../diagrams/layout49.xml"/><Relationship Id="rId7" Type="http://schemas.openxmlformats.org/officeDocument/2006/relationships/image" Target="../media/image4.png"/><Relationship Id="rId12" Type="http://schemas.microsoft.com/office/2007/relationships/diagramDrawing" Target="../diagrams/drawing50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49.xml"/><Relationship Id="rId11" Type="http://schemas.openxmlformats.org/officeDocument/2006/relationships/diagramColors" Target="../diagrams/colors50.xml"/><Relationship Id="rId5" Type="http://schemas.openxmlformats.org/officeDocument/2006/relationships/diagramColors" Target="../diagrams/colors49.xml"/><Relationship Id="rId10" Type="http://schemas.openxmlformats.org/officeDocument/2006/relationships/diagramQuickStyle" Target="../diagrams/quickStyle50.xml"/><Relationship Id="rId4" Type="http://schemas.openxmlformats.org/officeDocument/2006/relationships/diagramQuickStyle" Target="../diagrams/quickStyle49.xml"/><Relationship Id="rId9" Type="http://schemas.openxmlformats.org/officeDocument/2006/relationships/diagramLayout" Target="../diagrams/layout50.xml"/><Relationship Id="rId1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2.xml"/><Relationship Id="rId13" Type="http://schemas.openxmlformats.org/officeDocument/2006/relationships/image" Target="../media/image38.jpeg"/><Relationship Id="rId3" Type="http://schemas.openxmlformats.org/officeDocument/2006/relationships/diagramData" Target="../diagrams/data51.xml"/><Relationship Id="rId7" Type="http://schemas.microsoft.com/office/2007/relationships/diagramDrawing" Target="../diagrams/drawing51.xml"/><Relationship Id="rId12" Type="http://schemas.microsoft.com/office/2007/relationships/diagramDrawing" Target="../diagrams/drawing5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1.xml"/><Relationship Id="rId11" Type="http://schemas.openxmlformats.org/officeDocument/2006/relationships/diagramColors" Target="../diagrams/colors52.xml"/><Relationship Id="rId5" Type="http://schemas.openxmlformats.org/officeDocument/2006/relationships/diagramQuickStyle" Target="../diagrams/quickStyle51.xml"/><Relationship Id="rId10" Type="http://schemas.openxmlformats.org/officeDocument/2006/relationships/diagramQuickStyle" Target="../diagrams/quickStyle52.xml"/><Relationship Id="rId4" Type="http://schemas.openxmlformats.org/officeDocument/2006/relationships/diagramLayout" Target="../diagrams/layout51.xml"/><Relationship Id="rId9" Type="http://schemas.openxmlformats.org/officeDocument/2006/relationships/diagramLayout" Target="../diagrams/layout52.xml"/><Relationship Id="rId1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Layout" Target="../diagrams/layout53.xml"/><Relationship Id="rId7" Type="http://schemas.openxmlformats.org/officeDocument/2006/relationships/image" Target="../media/image4.png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10" Type="http://schemas.openxmlformats.org/officeDocument/2006/relationships/image" Target="../media/image42.jpeg"/><Relationship Id="rId4" Type="http://schemas.openxmlformats.org/officeDocument/2006/relationships/diagramQuickStyle" Target="../diagrams/quickStyle53.xml"/><Relationship Id="rId9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54.xml"/><Relationship Id="rId7" Type="http://schemas.microsoft.com/office/2007/relationships/diagramDrawing" Target="../diagrams/drawing5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10" Type="http://schemas.openxmlformats.org/officeDocument/2006/relationships/image" Target="../media/image45.jpeg"/><Relationship Id="rId4" Type="http://schemas.openxmlformats.org/officeDocument/2006/relationships/diagramLayout" Target="../diagrams/layout54.xml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Data" Target="../diagrams/data55.xml"/><Relationship Id="rId7" Type="http://schemas.microsoft.com/office/2007/relationships/diagramDrawing" Target="../diagrams/drawing5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5.xml"/><Relationship Id="rId5" Type="http://schemas.openxmlformats.org/officeDocument/2006/relationships/diagramQuickStyle" Target="../diagrams/quickStyle55.xml"/><Relationship Id="rId4" Type="http://schemas.openxmlformats.org/officeDocument/2006/relationships/diagramLayout" Target="../diagrams/layout55.xml"/><Relationship Id="rId9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56.xml"/><Relationship Id="rId7" Type="http://schemas.openxmlformats.org/officeDocument/2006/relationships/image" Target="../media/image4.png"/><Relationship Id="rId2" Type="http://schemas.openxmlformats.org/officeDocument/2006/relationships/diagramData" Target="../diagrams/data56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6.xml"/><Relationship Id="rId5" Type="http://schemas.openxmlformats.org/officeDocument/2006/relationships/diagramColors" Target="../diagrams/colors56.xml"/><Relationship Id="rId10" Type="http://schemas.openxmlformats.org/officeDocument/2006/relationships/image" Target="../media/image50.jpeg"/><Relationship Id="rId4" Type="http://schemas.openxmlformats.org/officeDocument/2006/relationships/diagramQuickStyle" Target="../diagrams/quickStyle56.xml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Layout" Target="../diagrams/layout57.xml"/><Relationship Id="rId7" Type="http://schemas.openxmlformats.org/officeDocument/2006/relationships/image" Target="../media/image4.png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Relationship Id="rId9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microsoft.com/office/2007/relationships/diagramDrawing" Target="../diagrams/drawing59.xml"/><Relationship Id="rId3" Type="http://schemas.openxmlformats.org/officeDocument/2006/relationships/diagramLayout" Target="../diagrams/layout58.xml"/><Relationship Id="rId7" Type="http://schemas.openxmlformats.org/officeDocument/2006/relationships/image" Target="../media/image4.png"/><Relationship Id="rId12" Type="http://schemas.openxmlformats.org/officeDocument/2006/relationships/diagramColors" Target="../diagrams/colors59.xml"/><Relationship Id="rId2" Type="http://schemas.openxmlformats.org/officeDocument/2006/relationships/diagramData" Target="../diagrams/data58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58.xml"/><Relationship Id="rId11" Type="http://schemas.openxmlformats.org/officeDocument/2006/relationships/diagramQuickStyle" Target="../diagrams/quickStyle59.xml"/><Relationship Id="rId5" Type="http://schemas.openxmlformats.org/officeDocument/2006/relationships/diagramColors" Target="../diagrams/colors58.xml"/><Relationship Id="rId15" Type="http://schemas.openxmlformats.org/officeDocument/2006/relationships/image" Target="../media/image55.jpeg"/><Relationship Id="rId10" Type="http://schemas.openxmlformats.org/officeDocument/2006/relationships/diagramLayout" Target="../diagrams/layout59.xml"/><Relationship Id="rId4" Type="http://schemas.openxmlformats.org/officeDocument/2006/relationships/diagramQuickStyle" Target="../diagrams/quickStyle58.xml"/><Relationship Id="rId9" Type="http://schemas.openxmlformats.org/officeDocument/2006/relationships/diagramData" Target="../diagrams/data59.xml"/><Relationship Id="rId1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diagramData" Target="../diagrams/data60.xml"/><Relationship Id="rId7" Type="http://schemas.microsoft.com/office/2007/relationships/diagramDrawing" Target="../diagrams/drawing6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60.xml"/><Relationship Id="rId5" Type="http://schemas.openxmlformats.org/officeDocument/2006/relationships/diagramQuickStyle" Target="../diagrams/quickStyle60.xml"/><Relationship Id="rId4" Type="http://schemas.openxmlformats.org/officeDocument/2006/relationships/diagramLayout" Target="../diagrams/layout60.xml"/><Relationship Id="rId9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2.xml"/><Relationship Id="rId13" Type="http://schemas.openxmlformats.org/officeDocument/2006/relationships/image" Target="../media/image58.jpg"/><Relationship Id="rId3" Type="http://schemas.openxmlformats.org/officeDocument/2006/relationships/diagramLayout" Target="../diagrams/layout61.xml"/><Relationship Id="rId7" Type="http://schemas.openxmlformats.org/officeDocument/2006/relationships/image" Target="../media/image4.png"/><Relationship Id="rId12" Type="http://schemas.microsoft.com/office/2007/relationships/diagramDrawing" Target="../diagrams/drawing62.xml"/><Relationship Id="rId2" Type="http://schemas.openxmlformats.org/officeDocument/2006/relationships/diagramData" Target="../diagrams/data6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1.xml"/><Relationship Id="rId11" Type="http://schemas.openxmlformats.org/officeDocument/2006/relationships/diagramColors" Target="../diagrams/colors62.xml"/><Relationship Id="rId5" Type="http://schemas.openxmlformats.org/officeDocument/2006/relationships/diagramColors" Target="../diagrams/colors61.xml"/><Relationship Id="rId10" Type="http://schemas.openxmlformats.org/officeDocument/2006/relationships/diagramQuickStyle" Target="../diagrams/quickStyle62.xml"/><Relationship Id="rId4" Type="http://schemas.openxmlformats.org/officeDocument/2006/relationships/diagramQuickStyle" Target="../diagrams/quickStyle61.xml"/><Relationship Id="rId9" Type="http://schemas.openxmlformats.org/officeDocument/2006/relationships/diagramLayout" Target="../diagrams/layout62.xml"/><Relationship Id="rId14" Type="http://schemas.openxmlformats.org/officeDocument/2006/relationships/image" Target="../media/image59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4.xml"/><Relationship Id="rId13" Type="http://schemas.openxmlformats.org/officeDocument/2006/relationships/diagramData" Target="../diagrams/data65.xml"/><Relationship Id="rId18" Type="http://schemas.openxmlformats.org/officeDocument/2006/relationships/image" Target="../media/image60.jpeg"/><Relationship Id="rId3" Type="http://schemas.openxmlformats.org/officeDocument/2006/relationships/diagramLayout" Target="../diagrams/layout63.xml"/><Relationship Id="rId7" Type="http://schemas.openxmlformats.org/officeDocument/2006/relationships/image" Target="../media/image4.png"/><Relationship Id="rId12" Type="http://schemas.microsoft.com/office/2007/relationships/diagramDrawing" Target="../diagrams/drawing64.xml"/><Relationship Id="rId17" Type="http://schemas.microsoft.com/office/2007/relationships/diagramDrawing" Target="../diagrams/drawing65.xml"/><Relationship Id="rId2" Type="http://schemas.openxmlformats.org/officeDocument/2006/relationships/diagramData" Target="../diagrams/data63.xml"/><Relationship Id="rId16" Type="http://schemas.openxmlformats.org/officeDocument/2006/relationships/diagramColors" Target="../diagrams/colors65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3.xml"/><Relationship Id="rId11" Type="http://schemas.openxmlformats.org/officeDocument/2006/relationships/diagramColors" Target="../diagrams/colors64.xml"/><Relationship Id="rId5" Type="http://schemas.openxmlformats.org/officeDocument/2006/relationships/diagramColors" Target="../diagrams/colors63.xml"/><Relationship Id="rId15" Type="http://schemas.openxmlformats.org/officeDocument/2006/relationships/diagramQuickStyle" Target="../diagrams/quickStyle65.xml"/><Relationship Id="rId10" Type="http://schemas.openxmlformats.org/officeDocument/2006/relationships/diagramQuickStyle" Target="../diagrams/quickStyle64.xml"/><Relationship Id="rId19" Type="http://schemas.openxmlformats.org/officeDocument/2006/relationships/image" Target="../media/image61.jpeg"/><Relationship Id="rId4" Type="http://schemas.openxmlformats.org/officeDocument/2006/relationships/diagramQuickStyle" Target="../diagrams/quickStyle63.xml"/><Relationship Id="rId9" Type="http://schemas.openxmlformats.org/officeDocument/2006/relationships/diagramLayout" Target="../diagrams/layout64.xml"/><Relationship Id="rId14" Type="http://schemas.openxmlformats.org/officeDocument/2006/relationships/diagramLayout" Target="../diagrams/layout6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diagramData" Target="../diagrams/data66.xml"/><Relationship Id="rId7" Type="http://schemas.microsoft.com/office/2007/relationships/diagramDrawing" Target="../diagrams/drawing6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66.xml"/><Relationship Id="rId5" Type="http://schemas.openxmlformats.org/officeDocument/2006/relationships/diagramQuickStyle" Target="../diagrams/quickStyle66.xml"/><Relationship Id="rId4" Type="http://schemas.openxmlformats.org/officeDocument/2006/relationships/diagramLayout" Target="../diagrams/layout66.xml"/><Relationship Id="rId9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8.xml"/><Relationship Id="rId13" Type="http://schemas.openxmlformats.org/officeDocument/2006/relationships/diagramData" Target="../diagrams/data69.xml"/><Relationship Id="rId18" Type="http://schemas.openxmlformats.org/officeDocument/2006/relationships/image" Target="../media/image68.jpeg"/><Relationship Id="rId3" Type="http://schemas.openxmlformats.org/officeDocument/2006/relationships/diagramLayout" Target="../diagrams/layout67.xml"/><Relationship Id="rId7" Type="http://schemas.openxmlformats.org/officeDocument/2006/relationships/image" Target="../media/image4.png"/><Relationship Id="rId12" Type="http://schemas.microsoft.com/office/2007/relationships/diagramDrawing" Target="../diagrams/drawing68.xml"/><Relationship Id="rId17" Type="http://schemas.microsoft.com/office/2007/relationships/diagramDrawing" Target="../diagrams/drawing69.xml"/><Relationship Id="rId2" Type="http://schemas.openxmlformats.org/officeDocument/2006/relationships/diagramData" Target="../diagrams/data67.xml"/><Relationship Id="rId16" Type="http://schemas.openxmlformats.org/officeDocument/2006/relationships/diagramColors" Target="../diagrams/colors69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67.xml"/><Relationship Id="rId11" Type="http://schemas.openxmlformats.org/officeDocument/2006/relationships/diagramColors" Target="../diagrams/colors68.xml"/><Relationship Id="rId5" Type="http://schemas.openxmlformats.org/officeDocument/2006/relationships/diagramColors" Target="../diagrams/colors67.xml"/><Relationship Id="rId15" Type="http://schemas.openxmlformats.org/officeDocument/2006/relationships/diagramQuickStyle" Target="../diagrams/quickStyle69.xml"/><Relationship Id="rId10" Type="http://schemas.openxmlformats.org/officeDocument/2006/relationships/diagramQuickStyle" Target="../diagrams/quickStyle68.xml"/><Relationship Id="rId19" Type="http://schemas.openxmlformats.org/officeDocument/2006/relationships/image" Target="../media/image69.png"/><Relationship Id="rId4" Type="http://schemas.openxmlformats.org/officeDocument/2006/relationships/diagramQuickStyle" Target="../diagrams/quickStyle67.xml"/><Relationship Id="rId9" Type="http://schemas.openxmlformats.org/officeDocument/2006/relationships/diagramLayout" Target="../diagrams/layout68.xml"/><Relationship Id="rId14" Type="http://schemas.openxmlformats.org/officeDocument/2006/relationships/diagramLayout" Target="../diagrams/layout6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1.xml"/><Relationship Id="rId13" Type="http://schemas.openxmlformats.org/officeDocument/2006/relationships/diagramLayout" Target="../diagrams/layout72.xml"/><Relationship Id="rId18" Type="http://schemas.openxmlformats.org/officeDocument/2006/relationships/image" Target="../media/image70.jpeg"/><Relationship Id="rId3" Type="http://schemas.openxmlformats.org/officeDocument/2006/relationships/diagramLayout" Target="../diagrams/layout70.xml"/><Relationship Id="rId7" Type="http://schemas.openxmlformats.org/officeDocument/2006/relationships/diagramData" Target="../diagrams/data71.xml"/><Relationship Id="rId12" Type="http://schemas.openxmlformats.org/officeDocument/2006/relationships/diagramData" Target="../diagrams/data72.xml"/><Relationship Id="rId17" Type="http://schemas.openxmlformats.org/officeDocument/2006/relationships/image" Target="../media/image4.png"/><Relationship Id="rId2" Type="http://schemas.openxmlformats.org/officeDocument/2006/relationships/diagramData" Target="../diagrams/data70.xml"/><Relationship Id="rId16" Type="http://schemas.microsoft.com/office/2007/relationships/diagramDrawing" Target="../diagrams/drawing72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70.xml"/><Relationship Id="rId11" Type="http://schemas.microsoft.com/office/2007/relationships/diagramDrawing" Target="../diagrams/drawing71.xml"/><Relationship Id="rId5" Type="http://schemas.openxmlformats.org/officeDocument/2006/relationships/diagramColors" Target="../diagrams/colors70.xml"/><Relationship Id="rId15" Type="http://schemas.openxmlformats.org/officeDocument/2006/relationships/diagramColors" Target="../diagrams/colors72.xml"/><Relationship Id="rId10" Type="http://schemas.openxmlformats.org/officeDocument/2006/relationships/diagramColors" Target="../diagrams/colors71.xml"/><Relationship Id="rId19" Type="http://schemas.openxmlformats.org/officeDocument/2006/relationships/image" Target="../media/image71.jpeg"/><Relationship Id="rId4" Type="http://schemas.openxmlformats.org/officeDocument/2006/relationships/diagramQuickStyle" Target="../diagrams/quickStyle70.xml"/><Relationship Id="rId9" Type="http://schemas.openxmlformats.org/officeDocument/2006/relationships/diagramQuickStyle" Target="../diagrams/quickStyle71.xml"/><Relationship Id="rId14" Type="http://schemas.openxmlformats.org/officeDocument/2006/relationships/diagramQuickStyle" Target="../diagrams/quickStyle7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5"/>
          <p:cNvSpPr txBox="1">
            <a:spLocks noChangeArrowheads="1"/>
          </p:cNvSpPr>
          <p:nvPr/>
        </p:nvSpPr>
        <p:spPr bwMode="auto">
          <a:xfrm>
            <a:off x="26987" y="1451310"/>
            <a:ext cx="914400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uk-UA" sz="35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ПУБЛІЧНИЙ ЗВІТ </a:t>
            </a:r>
            <a:br>
              <a:rPr lang="uk-UA" sz="35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uk-UA" sz="30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ГОЛОВИ  ЗАПОРІЗЬКОЇ РАЙОННОЇ </a:t>
            </a:r>
          </a:p>
          <a:p>
            <a:pPr algn="ctr" eaLnBrk="1" hangingPunct="1"/>
            <a:r>
              <a:rPr lang="uk-UA" sz="30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ДЕРЖАВНОЇ АДМІНІСТРАЦІЇ ЗАПОРІЗЬКОЇ ОБЛАСТІ </a:t>
            </a:r>
          </a:p>
          <a:p>
            <a:pPr algn="ctr" eaLnBrk="1" hangingPunct="1"/>
            <a:r>
              <a:rPr lang="uk-UA" altLang="ru-RU" sz="30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 </a:t>
            </a:r>
            <a:r>
              <a:rPr lang="uk-UA" alt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2024 рік</a:t>
            </a:r>
            <a:endParaRPr lang="ru-RU" alt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pic>
        <p:nvPicPr>
          <p:cNvPr id="3174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39700"/>
            <a:ext cx="115411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409575" y="2651639"/>
            <a:ext cx="8378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just"/>
            <a:r>
              <a:rPr lang="uk-UA" altLang="ru-RU" sz="1800" dirty="0"/>
              <a:t>	</a:t>
            </a:r>
            <a:endParaRPr lang="ru-RU" altLang="ru-RU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213464538"/>
              </p:ext>
            </p:extLst>
          </p:nvPr>
        </p:nvGraphicFramePr>
        <p:xfrm>
          <a:off x="2380344" y="588170"/>
          <a:ext cx="6386286" cy="739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174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39700"/>
            <a:ext cx="115411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409575" y="1866810"/>
            <a:ext cx="83788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just"/>
            <a:r>
              <a:rPr lang="uk-UA" altLang="ru-RU" sz="1800" dirty="0"/>
              <a:t>	</a:t>
            </a:r>
            <a:r>
              <a:rPr lang="uk-UA" altLang="ru-RU" sz="2000" dirty="0"/>
              <a:t>До складу Запорізького району входять 17 територіальних громад: 11 сільських, 4  селищних  та 2 міських.  Жодна громада Запорізького району не перебуває під окупацією. Запорізька районна державна адміністрація та органи місцевого самоврядування виконують свої повноваження відповідно законодавства.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34139742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59967910"/>
              </p:ext>
            </p:extLst>
          </p:nvPr>
        </p:nvGraphicFramePr>
        <p:xfrm>
          <a:off x="2380344" y="588170"/>
          <a:ext cx="6386286" cy="739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0" y="4440238"/>
            <a:ext cx="914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3200" b="1">
                <a:latin typeface="Century Gothic" pitchFamily="34" charset="0"/>
                <a:cs typeface="Times New Roman" pitchFamily="18" charset="0"/>
              </a:rPr>
              <a:t> </a:t>
            </a:r>
            <a:endParaRPr lang="ru-RU" altLang="ru-RU" sz="3200" b="1"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32772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39700"/>
            <a:ext cx="1154112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414338" y="1606054"/>
            <a:ext cx="8378825" cy="32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1500" dirty="0">
                <a:ea typeface="Verdana" panose="020B0604030504040204" pitchFamily="34" charset="0"/>
                <a:cs typeface="Times New Roman"/>
              </a:rPr>
              <a:t>До структури Запорізької районної державної адміністрації Запорізької області входять:</a:t>
            </a:r>
            <a:endParaRPr lang="ru-RU" sz="1500" dirty="0">
              <a:ea typeface="Verdana" panose="020B0604030504040204" pitchFamily="34" charset="0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ea typeface="Verdana" panose="020B0604030504040204" pitchFamily="34" charset="0"/>
                <a:cs typeface="Times New Roman"/>
              </a:rPr>
              <a:t>-  а</a:t>
            </a:r>
            <a:r>
              <a:rPr lang="uk-UA" sz="1500" dirty="0" err="1">
                <a:ea typeface="Verdana" panose="020B0604030504040204" pitchFamily="34" charset="0"/>
                <a:cs typeface="Times New Roman"/>
              </a:rPr>
              <a:t>парат</a:t>
            </a:r>
            <a:r>
              <a:rPr lang="uk-UA" sz="1500" dirty="0">
                <a:ea typeface="Verdana" panose="020B0604030504040204" pitchFamily="34" charset="0"/>
                <a:cs typeface="Times New Roman"/>
              </a:rPr>
              <a:t> райдержадміністрації, який налічує 8 відділів та 1 сектор</a:t>
            </a:r>
            <a:r>
              <a:rPr lang="ru-RU" sz="1500" dirty="0">
                <a:ea typeface="Verdana" panose="020B0604030504040204" pitchFamily="34" charset="0"/>
                <a:cs typeface="Times New Roman"/>
              </a:rPr>
              <a:t>;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ea typeface="Verdana" panose="020B0604030504040204" pitchFamily="34" charset="0"/>
                <a:cs typeface="Times New Roman"/>
              </a:rPr>
              <a:t>-  </a:t>
            </a:r>
            <a:r>
              <a:rPr lang="uk-UA" sz="1500" dirty="0">
                <a:ea typeface="Verdana" panose="020B0604030504040204" pitchFamily="34" charset="0"/>
                <a:cs typeface="Times New Roman"/>
              </a:rPr>
              <a:t>4 відділи та 1 сектор без статусу юридичної особи публічного права; </a:t>
            </a:r>
            <a:endParaRPr lang="ru-RU" sz="1500" dirty="0">
              <a:ea typeface="Verdana" panose="020B0604030504040204" pitchFamily="34" charset="0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500" dirty="0">
                <a:ea typeface="Verdana" panose="020B0604030504040204" pitchFamily="34" charset="0"/>
                <a:cs typeface="Times New Roman"/>
              </a:rPr>
              <a:t>- </a:t>
            </a:r>
            <a:r>
              <a:rPr lang="uk-UA" sz="1500" dirty="0">
                <a:ea typeface="Verdana" panose="020B0604030504040204" pitchFamily="34" charset="0"/>
                <a:cs typeface="Times New Roman"/>
              </a:rPr>
              <a:t>5 відділів, 1 служба та 1 управління зі статусом юридичної особи публічного права</a:t>
            </a:r>
            <a:r>
              <a:rPr lang="ru-RU" sz="1500" dirty="0">
                <a:ea typeface="Verdana" panose="020B0604030504040204" pitchFamily="34" charset="0"/>
                <a:cs typeface="Times New Roman"/>
              </a:rPr>
              <a:t>.</a:t>
            </a:r>
          </a:p>
          <a:p>
            <a:pPr indent="448310" algn="just">
              <a:lnSpc>
                <a:spcPct val="115000"/>
              </a:lnSpc>
              <a:spcAft>
                <a:spcPts val="0"/>
              </a:spcAft>
            </a:pPr>
            <a:r>
              <a:rPr lang="uk-UA" sz="1500" dirty="0">
                <a:ea typeface="Verdana" panose="020B0604030504040204" pitchFamily="34" charset="0"/>
                <a:cs typeface="Times New Roman"/>
              </a:rPr>
              <a:t>Передбачена штатним розписом чисельність працівників Запорізької районної державної адміністрації Запорізької області складає 186 штатних одиниць. </a:t>
            </a:r>
            <a:endParaRPr lang="ru-RU" sz="1500" dirty="0">
              <a:ea typeface="Verdana" panose="020B0604030504040204" pitchFamily="34" charset="0"/>
              <a:cs typeface="Times New Roman"/>
            </a:endParaRPr>
          </a:p>
          <a:p>
            <a:pPr indent="448310" algn="just">
              <a:lnSpc>
                <a:spcPct val="115000"/>
              </a:lnSpc>
              <a:spcAft>
                <a:spcPts val="0"/>
              </a:spcAft>
            </a:pPr>
            <a:r>
              <a:rPr lang="uk-UA" sz="1500" dirty="0">
                <a:ea typeface="Verdana" panose="020B0604030504040204" pitchFamily="34" charset="0"/>
                <a:cs typeface="Times New Roman"/>
              </a:rPr>
              <a:t>Станом на 01.01.2025 фактична  кількість зайнятих посад – 163 штатні одиниці,  з  них:  152 посади державної служби; працівників, які виконують функції з обслуговування 2 посади; інших працівників – 9 посад.</a:t>
            </a:r>
            <a:endParaRPr lang="ru-RU" sz="1500" dirty="0">
              <a:effectLst/>
              <a:ea typeface="Verdana" panose="020B0604030504040204" pitchFamily="34" charset="0"/>
              <a:cs typeface="Times New Roman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93980092"/>
              </p:ext>
            </p:extLst>
          </p:nvPr>
        </p:nvGraphicFramePr>
        <p:xfrm>
          <a:off x="1698629" y="348854"/>
          <a:ext cx="7189998" cy="415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379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1360488" y="903288"/>
            <a:ext cx="7594600" cy="21776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95300" algn="just">
              <a:lnSpc>
                <a:spcPts val="1610"/>
              </a:lnSpc>
              <a:spcAft>
                <a:spcPts val="0"/>
              </a:spcAft>
            </a:pPr>
            <a:r>
              <a:rPr lang="uk-UA" sz="15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Всього за 2024 рік до райдержадміністрації надійшло 628 звернень, поштою – 36, електронною поштою – 587, на пряму гарячу лінію райдержадміністрації – 5, у тому числі із комунальної установи «Запорізький обласний контактний центр» Запорізької обласної ради: 383 з урядової «гарячої лінії» (УГЛ), 124 з гарячої телефонної лінії облдержадміністрації (ОКЦ), 18 з Всеукраїнської телефонної лінії з питань </a:t>
            </a:r>
            <a:r>
              <a:rPr lang="en-US" sz="15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COVID-19</a:t>
            </a:r>
            <a:r>
              <a:rPr lang="uk-UA" sz="15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(ВТЛ), 84 з обласної державної адміністрації та безпосередньо до райдержадміністрації від заявників надійшло 19 звернень.</a:t>
            </a:r>
            <a:endParaRPr lang="ru-RU" sz="15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sp>
        <p:nvSpPr>
          <p:cNvPr id="7" name="Прямоугольник: скругленные углы 5"/>
          <p:cNvSpPr/>
          <p:nvPr/>
        </p:nvSpPr>
        <p:spPr>
          <a:xfrm>
            <a:off x="1360488" y="3270422"/>
            <a:ext cx="7594600" cy="1798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95300" algn="just">
              <a:lnSpc>
                <a:spcPts val="1610"/>
              </a:lnSpc>
              <a:spcAft>
                <a:spcPts val="0"/>
              </a:spcAft>
            </a:pPr>
            <a:endParaRPr lang="en-US" sz="1600" kern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indent="495300" algn="just">
              <a:lnSpc>
                <a:spcPts val="1610"/>
              </a:lnSpc>
              <a:spcAft>
                <a:spcPts val="0"/>
              </a:spcAft>
            </a:pPr>
            <a:r>
              <a:rPr lang="uk-UA" sz="1500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За характером основних питань (652), що порушували громадяни у звітному періоді чисельне місце займали питання соціального захисту - 274 (42,0%), комунального господарства - 109 (16,7%) та діяльність органів місцевого самоврядування - 86 (13,2%). Деякі питання, з якими зверталися громадяни, стосувалися питань не </a:t>
            </a:r>
            <a:r>
              <a:rPr lang="uk-UA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зазначених у формі статистичного звіту. Отже, ці питання віднесено до розділу «інші» - 19 (2,9%).</a:t>
            </a:r>
            <a:endParaRPr lang="en-US" sz="1500" kern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500" kern="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Звернень</a:t>
            </a:r>
            <a:r>
              <a:rPr lang="ru-RU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, </a:t>
            </a:r>
            <a:r>
              <a:rPr lang="ru-RU" sz="1500" kern="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розглянутих</a:t>
            </a:r>
            <a:r>
              <a:rPr lang="ru-RU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з </a:t>
            </a:r>
            <a:r>
              <a:rPr lang="ru-RU" sz="1500" kern="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порушенням</a:t>
            </a:r>
            <a:r>
              <a:rPr lang="ru-RU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строку, не </a:t>
            </a:r>
            <a:r>
              <a:rPr lang="ru-RU" sz="1500" kern="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було</a:t>
            </a:r>
            <a:r>
              <a:rPr lang="ru-RU" sz="15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. </a:t>
            </a:r>
            <a:endParaRPr lang="ru-RU" sz="1500" kern="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indent="495300" algn="just">
              <a:lnSpc>
                <a:spcPts val="1610"/>
              </a:lnSpc>
              <a:spcAft>
                <a:spcPts val="0"/>
              </a:spcAft>
            </a:pPr>
            <a:endParaRPr lang="ru-RU" sz="14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676186788"/>
              </p:ext>
            </p:extLst>
          </p:nvPr>
        </p:nvGraphicFramePr>
        <p:xfrm>
          <a:off x="1698629" y="348854"/>
          <a:ext cx="7222950" cy="415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482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989786" y="1379538"/>
            <a:ext cx="7884284" cy="940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2024 році до бюджетів  Запорізького району надійшло 8 984,6 млн. грн., або 103,2% до уточненого плану на 2024 рік, що у порівнянні з 2023 роком на 0,7% або на  61 187,4 тис. грн. більше</a:t>
            </a:r>
            <a:endParaRPr lang="x-none" sz="16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: скругленные углы 5"/>
          <p:cNvSpPr/>
          <p:nvPr/>
        </p:nvSpPr>
        <p:spPr>
          <a:xfrm>
            <a:off x="989785" y="2718187"/>
            <a:ext cx="7884284" cy="940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0215" algn="ctr"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районного бюджету за 2024 рік надійшло 49,1 тис. грн., або 131,0% до уточненого річного плану,  що у порівнянні з 2023 роком на 27,3 тис. грн., або на 24,8% більше</a:t>
            </a:r>
            <a:endParaRPr lang="ru-RU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Прямоугольник: скругленные углы 5"/>
          <p:cNvSpPr/>
          <p:nvPr/>
        </p:nvSpPr>
        <p:spPr>
          <a:xfrm>
            <a:off x="989785" y="3999170"/>
            <a:ext cx="7884284" cy="940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районному бюджеті Запорізького району протягом 2024 року  проведено капітальні видатки на суму 11 353,4 тис. грн.</a:t>
            </a:r>
            <a:endParaRPr lang="x-none" sz="16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253655652"/>
              </p:ext>
            </p:extLst>
          </p:nvPr>
        </p:nvGraphicFramePr>
        <p:xfrm>
          <a:off x="1698628" y="254000"/>
          <a:ext cx="7124096" cy="66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845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959908" cy="11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09869488"/>
              </p:ext>
            </p:extLst>
          </p:nvPr>
        </p:nvGraphicFramePr>
        <p:xfrm>
          <a:off x="174625" y="978195"/>
          <a:ext cx="8835656" cy="4082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" name="Скругленный прямоугольник 4"/>
          <p:cNvSpPr/>
          <p:nvPr/>
        </p:nvSpPr>
        <p:spPr>
          <a:xfrm>
            <a:off x="174625" y="1425266"/>
            <a:ext cx="1434005" cy="960735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uk-UA" sz="14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Всього спрямовано коштів у сумі  994 млн. 434 </a:t>
            </a:r>
            <a:r>
              <a:rPr lang="uk-UA" sz="14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тис.грн</a:t>
            </a:r>
            <a:r>
              <a:rPr lang="uk-UA" sz="14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lang="ru-RU" sz="1400" b="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0832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4101341690"/>
              </p:ext>
            </p:extLst>
          </p:nvPr>
        </p:nvGraphicFramePr>
        <p:xfrm>
          <a:off x="1841840" y="163286"/>
          <a:ext cx="6988629" cy="511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40715804"/>
              </p:ext>
            </p:extLst>
          </p:nvPr>
        </p:nvGraphicFramePr>
        <p:xfrm>
          <a:off x="1556657" y="838880"/>
          <a:ext cx="7391400" cy="66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7893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109663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4"/>
          <p:cNvSpPr/>
          <p:nvPr/>
        </p:nvSpPr>
        <p:spPr>
          <a:xfrm>
            <a:off x="2175677" y="3026229"/>
            <a:ext cx="4165630" cy="46808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0960" tIns="30480" rIns="60960" bIns="30480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ru-RU" sz="1600" b="1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1643307"/>
              </p:ext>
            </p:extLst>
          </p:nvPr>
        </p:nvGraphicFramePr>
        <p:xfrm>
          <a:off x="174625" y="1643743"/>
          <a:ext cx="2133600" cy="3499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888974428"/>
              </p:ext>
            </p:extLst>
          </p:nvPr>
        </p:nvGraphicFramePr>
        <p:xfrm>
          <a:off x="2351313" y="1680519"/>
          <a:ext cx="6792687" cy="3385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5963019"/>
              </p:ext>
            </p:extLst>
          </p:nvPr>
        </p:nvGraphicFramePr>
        <p:xfrm>
          <a:off x="1698626" y="207169"/>
          <a:ext cx="7315200" cy="666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238899187"/>
              </p:ext>
            </p:extLst>
          </p:nvPr>
        </p:nvGraphicFramePr>
        <p:xfrm>
          <a:off x="591459" y="1590132"/>
          <a:ext cx="8302171" cy="660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957622879"/>
              </p:ext>
            </p:extLst>
          </p:nvPr>
        </p:nvGraphicFramePr>
        <p:xfrm>
          <a:off x="1175659" y="1055915"/>
          <a:ext cx="7449357" cy="118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1712686" y="2550112"/>
          <a:ext cx="7431314" cy="557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8" name="Схема 17"/>
          <p:cNvGraphicFramePr/>
          <p:nvPr/>
        </p:nvGraphicFramePr>
        <p:xfrm>
          <a:off x="0" y="3195011"/>
          <a:ext cx="7561943" cy="566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pic>
        <p:nvPicPr>
          <p:cNvPr id="3892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109663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776239417"/>
              </p:ext>
            </p:extLst>
          </p:nvPr>
        </p:nvGraphicFramePr>
        <p:xfrm>
          <a:off x="174625" y="2253344"/>
          <a:ext cx="8637687" cy="2890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808805170"/>
              </p:ext>
            </p:extLst>
          </p:nvPr>
        </p:nvGraphicFramePr>
        <p:xfrm>
          <a:off x="1698625" y="239827"/>
          <a:ext cx="7445375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994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5568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655686623"/>
              </p:ext>
            </p:extLst>
          </p:nvPr>
        </p:nvGraphicFramePr>
        <p:xfrm>
          <a:off x="1390805" y="1012371"/>
          <a:ext cx="7623021" cy="62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86994221"/>
              </p:ext>
            </p:extLst>
          </p:nvPr>
        </p:nvGraphicFramePr>
        <p:xfrm>
          <a:off x="0" y="1578430"/>
          <a:ext cx="6803571" cy="697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708025635"/>
              </p:ext>
            </p:extLst>
          </p:nvPr>
        </p:nvGraphicFramePr>
        <p:xfrm>
          <a:off x="0" y="2286002"/>
          <a:ext cx="9144000" cy="58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194148375"/>
              </p:ext>
            </p:extLst>
          </p:nvPr>
        </p:nvGraphicFramePr>
        <p:xfrm>
          <a:off x="0" y="3614060"/>
          <a:ext cx="9144000" cy="576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0028995"/>
              </p:ext>
            </p:extLst>
          </p:nvPr>
        </p:nvGraphicFramePr>
        <p:xfrm>
          <a:off x="217713" y="2586681"/>
          <a:ext cx="6466113" cy="875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2174798"/>
              </p:ext>
            </p:extLst>
          </p:nvPr>
        </p:nvGraphicFramePr>
        <p:xfrm>
          <a:off x="174626" y="4131129"/>
          <a:ext cx="6726918" cy="87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pic>
        <p:nvPicPr>
          <p:cNvPr id="39947" name="Рисунок 2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8" y="1447800"/>
            <a:ext cx="176371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Рисунок 2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9" y="2618137"/>
            <a:ext cx="1763711" cy="97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Рисунок 4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2" y="4003675"/>
            <a:ext cx="2332037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7512734"/>
              </p:ext>
            </p:extLst>
          </p:nvPr>
        </p:nvGraphicFramePr>
        <p:xfrm>
          <a:off x="1802168" y="219723"/>
          <a:ext cx="7128769" cy="50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64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79500" cy="116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2532849"/>
              </p:ext>
            </p:extLst>
          </p:nvPr>
        </p:nvGraphicFramePr>
        <p:xfrm>
          <a:off x="273822" y="1439436"/>
          <a:ext cx="4492911" cy="353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6" name="Прямоугольник 15"/>
          <p:cNvSpPr/>
          <p:nvPr/>
        </p:nvSpPr>
        <p:spPr>
          <a:xfrm rot="10800000">
            <a:off x="4954591" y="1491992"/>
            <a:ext cx="4010892" cy="910553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Прямоугольник 19"/>
          <p:cNvSpPr/>
          <p:nvPr/>
        </p:nvSpPr>
        <p:spPr>
          <a:xfrm rot="10800000">
            <a:off x="5029433" y="3856879"/>
            <a:ext cx="3960998" cy="1065860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Прямоугольник 13"/>
          <p:cNvSpPr/>
          <p:nvPr/>
        </p:nvSpPr>
        <p:spPr>
          <a:xfrm rot="10800000">
            <a:off x="5004486" y="2702949"/>
            <a:ext cx="4010892" cy="910553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954592" y="1439437"/>
            <a:ext cx="401089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Протягом 2024 року надано допомоги 21 прийомній сім’ї,  7 дитячим будинкам сімейного типу та сім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’</a:t>
            </a:r>
            <a:r>
              <a:rPr kumimoji="0" lang="uk-UA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ям патронатного вихователя, в яких виховувалось 85  дітей, на суму 10 514,06 </a:t>
            </a:r>
            <a:r>
              <a:rPr kumimoji="0" lang="uk-UA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тис.грн</a:t>
            </a:r>
            <a:r>
              <a:rPr kumimoji="0" lang="uk-UA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04486" y="2465728"/>
            <a:ext cx="396099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0"/>
              </a:spcAft>
            </a:pPr>
            <a:endParaRPr kumimoji="0" lang="uk-UA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Verdana" panose="020B0604030504040204" pitchFamily="34" charset="0"/>
              <a:cs typeface="Arial" pitchFamily="34" charset="0"/>
            </a:endParaRPr>
          </a:p>
          <a:p>
            <a:pPr algn="ctr">
              <a:spcAft>
                <a:spcPts val="0"/>
              </a:spcAft>
            </a:pPr>
            <a:r>
              <a:rPr kumimoji="0" lang="uk-UA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176 осіб з інвалідністю внаслідок війни та 286 членів загиблих/померлих учасників війни отримали матеріальну допомогу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 </a:t>
            </a:r>
            <a:r>
              <a:rPr lang="uk-UA" sz="1200" dirty="0">
                <a:ea typeface="Verdana" panose="020B0604030504040204" pitchFamily="34" charset="0"/>
              </a:rPr>
              <a:t>на покриття ЖКП на суму 838,00 тис. грн.; особи з інвалідністю на суму 877,7 тис. грн.</a:t>
            </a:r>
            <a:endParaRPr lang="ru-RU" sz="1200" dirty="0">
              <a:ea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994845" y="3764545"/>
            <a:ext cx="401089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Verdana" panose="020B0604030504040204" pitchFamily="34" charset="0"/>
              <a:cs typeface="Arial" pitchFamily="34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Verdana" panose="020B0604030504040204" pitchFamily="34" charset="0"/>
                <a:cs typeface="Arial" pitchFamily="34" charset="0"/>
              </a:rPr>
              <a:t>У 2024 році видано 165 посвідчень особам з інвалідністю, нагрудних знаків до посвідчення осіб з інвалідністю 70 та 222 посвідчення членам сімей загиблих/померлих.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31342023"/>
              </p:ext>
            </p:extLst>
          </p:nvPr>
        </p:nvGraphicFramePr>
        <p:xfrm>
          <a:off x="1802168" y="219723"/>
          <a:ext cx="7128769" cy="503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64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79500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11"/>
          <p:cNvGrpSpPr/>
          <p:nvPr/>
        </p:nvGrpSpPr>
        <p:grpSpPr>
          <a:xfrm>
            <a:off x="1254125" y="1037969"/>
            <a:ext cx="7646793" cy="1985317"/>
            <a:chOff x="0" y="0"/>
            <a:chExt cx="7273304" cy="91055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3" name="Прямоугольник 12"/>
            <p:cNvSpPr/>
            <p:nvPr/>
          </p:nvSpPr>
          <p:spPr>
            <a:xfrm rot="10800000">
              <a:off x="0" y="0"/>
              <a:ext cx="7273304" cy="910553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0" y="0"/>
              <a:ext cx="7273304" cy="9105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9568" tIns="99568" rIns="99568" bIns="99568" spcCol="1270" anchor="ctr"/>
            <a:lstStyle/>
            <a:p>
              <a:pPr lvl="0" indent="449263" algn="ctr" eaLnBrk="1" hangingPunct="1"/>
              <a:r>
                <a:rPr lang="uk-UA" altLang="ru-RU" sz="15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itchFamily="18" charset="0"/>
                </a:rPr>
                <a:t>Станом на 01.01.2025 року в Запорізькому районі на обліку перебуває 33 463  внутрішньо переміщених осіб, в тому числі чоловіків 13 936 особи, жінок 19 517 осіб, дітей віком до 18 років 8 053 дитини, осіб працездатного віку 16 141,  осіб, які потребують працевлаштування 165, осіб з інвалідністю 1 853, пенсіонерів 6 526 осіб. Отримують допомогу на проживання як внутрішньо переміщені особи 10 082 сім`ї. </a:t>
              </a:r>
              <a:r>
                <a:rPr lang="uk-UA" altLang="ru-RU" sz="1500" dirty="0" err="1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itchFamily="18" charset="0"/>
                </a:rPr>
                <a:t>Виплачено</a:t>
              </a:r>
              <a:r>
                <a:rPr lang="uk-UA" altLang="ru-RU" sz="1500" dirty="0">
                  <a:solidFill>
                    <a:prstClr val="black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 pitchFamily="18" charset="0"/>
                </a:rPr>
                <a:t> допомоги на проживання на суму 523 млн. 976 тис. 200 грн.</a:t>
              </a:r>
              <a:endParaRPr lang="uk-UA" altLang="ru-RU" sz="15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808" y="3158067"/>
            <a:ext cx="4547392" cy="187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23824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70875553"/>
              </p:ext>
            </p:extLst>
          </p:nvPr>
        </p:nvGraphicFramePr>
        <p:xfrm>
          <a:off x="1698629" y="206829"/>
          <a:ext cx="6967576" cy="691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98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06363"/>
            <a:ext cx="1034241" cy="10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43485321"/>
              </p:ext>
            </p:extLst>
          </p:nvPr>
        </p:nvGraphicFramePr>
        <p:xfrm>
          <a:off x="0" y="1269614"/>
          <a:ext cx="8926286" cy="1407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Схема 13"/>
          <p:cNvGraphicFramePr/>
          <p:nvPr/>
        </p:nvGraphicFramePr>
        <p:xfrm>
          <a:off x="2364581" y="2737756"/>
          <a:ext cx="6615906" cy="362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0" y="3642406"/>
          <a:ext cx="9144000" cy="139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41992" name="AutoShape 12" descr="Ð ÐµÐ·ÑÐ»ÑÑÐ°Ñ Ð¿Ð¾ÑÑÐºÑ Ð·Ð¾Ð±ÑÐ°Ð¶ÐµÐ½Ñ Ð·Ð° Ð·Ð°Ð¿Ð¸ÑÐ¾Ð¼ &quot;Ð·Ð²ÐµÑÐ½ÑÐ»Ð¾ÑÑ Ð·Ð° ÑÑÐ±ÑÐ¸Ð´ÑÑÑ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1993" name="AutoShape 14" descr="Ð ÐµÐ·ÑÐ»ÑÑÐ°Ñ Ð¿Ð¾ÑÑÐºÑ Ð·Ð¾Ð±ÑÐ°Ð¶ÐµÐ½Ñ Ð·Ð° Ð·Ð°Ð¿Ð¸ÑÐ¾Ð¼ &quot;Ð·Ð²ÐµÑÐ½ÑÐ»Ð¾ÑÑ Ð·Ð° ÑÑÐ±ÑÐ¸Ð´ÑÑÑ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1994" name="AutoShape 17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41995" name="Picture 18" descr="C:\Users\Виктория\Desktop\Публічний звіт\Публічний звіт за 2018 рік\1391690018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3" y="2743199"/>
            <a:ext cx="3477219" cy="221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640292795"/>
              </p:ext>
            </p:extLst>
          </p:nvPr>
        </p:nvGraphicFramePr>
        <p:xfrm>
          <a:off x="3921209" y="2833816"/>
          <a:ext cx="4975656" cy="2075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87337005"/>
              </p:ext>
            </p:extLst>
          </p:nvPr>
        </p:nvGraphicFramePr>
        <p:xfrm>
          <a:off x="1818167" y="276447"/>
          <a:ext cx="7166345" cy="595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2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85738"/>
            <a:ext cx="1066800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Схема 3"/>
          <p:cNvGraphicFramePr/>
          <p:nvPr/>
        </p:nvGraphicFramePr>
        <p:xfrm>
          <a:off x="71022" y="3581436"/>
          <a:ext cx="9144000" cy="819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1384916" y="1147680"/>
          <a:ext cx="7759084" cy="47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97920260"/>
              </p:ext>
            </p:extLst>
          </p:nvPr>
        </p:nvGraphicFramePr>
        <p:xfrm>
          <a:off x="162296" y="1475509"/>
          <a:ext cx="8981704" cy="3508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38225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674627" y="396453"/>
            <a:ext cx="7231149" cy="580320"/>
            <a:chOff x="28329" y="33930"/>
            <a:chExt cx="7231149" cy="58032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93133" y="33930"/>
              <a:ext cx="7166345" cy="58032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28329" y="33930"/>
              <a:ext cx="7109687" cy="5236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ОСВІТА</a:t>
              </a:r>
              <a:endParaRPr lang="ru-RU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17432" y="1431371"/>
            <a:ext cx="8366882" cy="3423707"/>
            <a:chOff x="0" y="0"/>
            <a:chExt cx="8577943" cy="907203"/>
          </a:xfrm>
          <a:scene3d>
            <a:camera prst="orthographicFront"/>
            <a:lightRig rig="flat" dir="t"/>
          </a:scene3d>
        </p:grpSpPr>
        <p:sp>
          <p:nvSpPr>
            <p:cNvPr id="9" name="Прямоугольник с двумя вырезанными противолежащими углами 8"/>
            <p:cNvSpPr/>
            <p:nvPr/>
          </p:nvSpPr>
          <p:spPr>
            <a:xfrm>
              <a:off x="0" y="0"/>
              <a:ext cx="8577943" cy="907203"/>
            </a:xfrm>
            <a:prstGeom prst="snip2Diag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79752" y="79752"/>
              <a:ext cx="8418439" cy="7975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95222" y="1499106"/>
            <a:ext cx="84105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1600" dirty="0"/>
          </a:p>
          <a:p>
            <a:pPr algn="ctr"/>
            <a:r>
              <a:rPr lang="uk-UA" sz="1600" dirty="0"/>
              <a:t>На території Запорізького району функціонує 54 заклади загальної середньої освіти (33 гімназії, 15 ліцеїв, 2 початкові школи, 4 заклади загальної середньої освіти  (11 закладів мають статус опорного) та 7 філій опорних закладів на території </a:t>
            </a:r>
            <a:r>
              <a:rPr lang="uk-UA" sz="1600" dirty="0" err="1"/>
              <a:t>Широківської</a:t>
            </a:r>
            <a:r>
              <a:rPr lang="uk-UA" sz="1600" dirty="0"/>
              <a:t>, </a:t>
            </a:r>
            <a:r>
              <a:rPr lang="uk-UA" sz="1600" dirty="0" err="1"/>
              <a:t>Матвіївської</a:t>
            </a:r>
            <a:r>
              <a:rPr lang="uk-UA" sz="1600" dirty="0"/>
              <a:t> та Михайло-</a:t>
            </a:r>
            <a:r>
              <a:rPr lang="uk-UA" sz="1600" dirty="0" err="1"/>
              <a:t>Лукашівської</a:t>
            </a:r>
            <a:r>
              <a:rPr lang="uk-UA" sz="1600" dirty="0"/>
              <a:t> громади, 20 закладів дошкільної освіти та 32 дошкільні підрозділи, в яких обліковується 11 200 учнів та 1520 вихованців. </a:t>
            </a:r>
            <a:endParaRPr lang="ru-RU" sz="1600" dirty="0"/>
          </a:p>
          <a:p>
            <a:pPr algn="ctr"/>
            <a:r>
              <a:rPr lang="uk-UA" sz="1600" dirty="0"/>
              <a:t>На території району розташовані 4 заклади позашкільної освіти (</a:t>
            </a:r>
            <a:r>
              <a:rPr lang="uk-UA" sz="1600" dirty="0" err="1"/>
              <a:t>Новомиколаївська</a:t>
            </a:r>
            <a:r>
              <a:rPr lang="uk-UA" sz="1600" dirty="0"/>
              <a:t>, </a:t>
            </a:r>
            <a:r>
              <a:rPr lang="uk-UA" sz="1600" dirty="0" err="1"/>
              <a:t>Вільнянська</a:t>
            </a:r>
            <a:r>
              <a:rPr lang="uk-UA" sz="1600" dirty="0"/>
              <a:t> та </a:t>
            </a:r>
            <a:r>
              <a:rPr lang="uk-UA" sz="1600" dirty="0" err="1"/>
              <a:t>Комишуваська</a:t>
            </a:r>
            <a:r>
              <a:rPr lang="uk-UA" sz="1600" dirty="0"/>
              <a:t> громади), з них: 2 - знаходяться на простої (</a:t>
            </a:r>
            <a:r>
              <a:rPr lang="uk-UA" sz="1600" dirty="0" err="1"/>
              <a:t>Новомиколаївська</a:t>
            </a:r>
            <a:r>
              <a:rPr lang="uk-UA" sz="1600" dirty="0"/>
              <a:t> селищна рада); 2 - запроваджують освітню діяльність дистанційно. Загалом до позашкільної освіти залучено 726 вихованців.</a:t>
            </a:r>
            <a:endParaRPr lang="ru-RU" sz="16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40389"/>
            <a:ext cx="1007194" cy="97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9080773"/>
              </p:ext>
            </p:extLst>
          </p:nvPr>
        </p:nvGraphicFramePr>
        <p:xfrm>
          <a:off x="1681856" y="204926"/>
          <a:ext cx="7315200" cy="590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42410330"/>
              </p:ext>
            </p:extLst>
          </p:nvPr>
        </p:nvGraphicFramePr>
        <p:xfrm>
          <a:off x="1143000" y="997527"/>
          <a:ext cx="7874000" cy="2312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098" name="Picture 2" descr="У Запоріжжі відкриються інклюзивно-ресурсні центри - Офіційний сайт  Запорізької міської ради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67" y="2805576"/>
            <a:ext cx="3335140" cy="215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Новини / В області активно створюються інклюзивно-ресурсні центри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048" y="2805574"/>
            <a:ext cx="3222171" cy="215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31763"/>
            <a:ext cx="108483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57385990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65137" y="1368424"/>
            <a:ext cx="8366882" cy="3423707"/>
          </a:xfrm>
          <a:prstGeom prst="snip2DiagRect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Прямоугольник 6"/>
          <p:cNvSpPr/>
          <p:nvPr/>
        </p:nvSpPr>
        <p:spPr>
          <a:xfrm>
            <a:off x="605971" y="1532972"/>
            <a:ext cx="8229600" cy="2858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1600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ea typeface="Verdana" panose="020B0604030504040204" pitchFamily="34" charset="0"/>
                <a:cs typeface="Times New Roman"/>
              </a:rPr>
              <a:t>Перед початком 2024 навчального року 4 територіальними громадами здійснено заходи щодо реорганізації/оптимізації мережі закладів освіти: припинено діяльність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Юрківської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філії Таврійської гімназії «Перспектива», перепрофільовано Антонівську гімназію у філію Михайло-Лукашівського ліцею Михайло-Лукашівської сільської ради, припинено діяльність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Щасливської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філії та ліквідовано Оленівський ЗДО «Перлинка»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Комишуваської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селищної ради, припинено діяльність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Августинівської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початкової школи та реорганізовано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Відраднівську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гімназію у філію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Петропільського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ліцею </a:t>
            </a:r>
            <a:r>
              <a:rPr lang="uk-UA" sz="1600" dirty="0" err="1">
                <a:ea typeface="Verdana" panose="020B0604030504040204" pitchFamily="34" charset="0"/>
                <a:cs typeface="Times New Roman"/>
              </a:rPr>
              <a:t>Широківської</a:t>
            </a:r>
            <a:r>
              <a:rPr lang="uk-UA" sz="1600" dirty="0">
                <a:ea typeface="Verdana" panose="020B0604030504040204" pitchFamily="34" charset="0"/>
                <a:cs typeface="Times New Roman"/>
              </a:rPr>
              <a:t> сільської ради. </a:t>
            </a:r>
            <a:endParaRPr lang="ru-RU" sz="1200" dirty="0">
              <a:effectLst/>
              <a:ea typeface="Verdana" panose="020B0604030504040204" pitchFamily="34" charset="0"/>
              <a:cs typeface="Times New Roman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31763"/>
            <a:ext cx="998566" cy="1127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20029002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186506" y="1422399"/>
            <a:ext cx="4550957" cy="3549229"/>
            <a:chOff x="-1930403" y="1107632"/>
            <a:chExt cx="6687404" cy="370007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Прямоугольник 6"/>
            <p:cNvSpPr/>
            <p:nvPr/>
          </p:nvSpPr>
          <p:spPr>
            <a:xfrm rot="10800000">
              <a:off x="-1930403" y="1107632"/>
              <a:ext cx="6687404" cy="3700077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-1405466" y="1343251"/>
              <a:ext cx="5778743" cy="325202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Задля соціалізації дітей та надання якісних освітніх послуг, в районі запроваджують змішане навчання 37 закладів загальної середньої освіти, 1 філія та 2 заклади дошкільної освіти (отримали дозвіл Ради безпеки Запорізької обласної військової адміністрації). Загалом залучено до змішаного навчання близько 6500 учнів та 100 вихованців закладів освіти району.</a:t>
              </a:r>
              <a:endParaRPr lang="ru-RU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endParaRPr>
            </a:p>
          </p:txBody>
        </p:sp>
      </p:grpSp>
      <p:pic>
        <p:nvPicPr>
          <p:cNvPr id="3456" name="Picture 384" descr="У 24 школах Запоріжжя можуть відновити навчання у змішаному форматі: деталі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063" y="1422401"/>
            <a:ext cx="3319626" cy="177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8" name="Picture 386" descr="Змішане навчання у Запоріжжі - Іван Федоров розповів про перспективи цього  навчального року | ZPRZ.CIT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063" y="3352467"/>
            <a:ext cx="3319625" cy="161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461743" y="323571"/>
            <a:ext cx="7445375" cy="791415"/>
            <a:chOff x="612434" y="-2248179"/>
            <a:chExt cx="7445375" cy="791415"/>
          </a:xfrm>
          <a:scene3d>
            <a:camera prst="orthographicFront"/>
            <a:lightRig rig="flat" dir="t"/>
          </a:scene3d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612434" y="-2248179"/>
              <a:ext cx="7445375" cy="564342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uk-UA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РЕМОНТ ХАРЧОБЛОКУ</a:t>
              </a:r>
              <a:endPara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7" name="Скругленный прямоугольник 4"/>
            <p:cNvSpPr/>
            <p:nvPr/>
          </p:nvSpPr>
          <p:spPr>
            <a:xfrm>
              <a:off x="612434" y="-1966008"/>
              <a:ext cx="7390277" cy="5092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3200" b="1" dirty="0">
                  <a:solidFill>
                    <a:srgbClr val="54A021">
                      <a:lumMod val="50000"/>
                    </a:srgbClr>
                  </a:solidFill>
                  <a:latin typeface="Trebuchet MS" panose="020B0603020202020204"/>
                  <a:ea typeface="+mj-ea"/>
                  <a:cs typeface="+mj-cs"/>
                </a:rPr>
                <a:t/>
              </a:r>
              <a:br>
                <a:rPr lang="uk-UA" sz="3200" b="1" dirty="0">
                  <a:solidFill>
                    <a:srgbClr val="54A021">
                      <a:lumMod val="50000"/>
                    </a:srgbClr>
                  </a:solidFill>
                  <a:latin typeface="Trebuchet MS" panose="020B0603020202020204"/>
                  <a:ea typeface="+mj-ea"/>
                  <a:cs typeface="+mj-cs"/>
                </a:rPr>
              </a:br>
              <a:endParaRPr lang="ru-RU" sz="32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186248" y="1178010"/>
            <a:ext cx="7877999" cy="1351006"/>
            <a:chOff x="0" y="0"/>
            <a:chExt cx="8577943" cy="957006"/>
          </a:xfrm>
          <a:scene3d>
            <a:camera prst="orthographicFront"/>
            <a:lightRig rig="flat" dir="t"/>
          </a:scene3d>
        </p:grpSpPr>
        <p:sp>
          <p:nvSpPr>
            <p:cNvPr id="10" name="Прямоугольник с двумя вырезанными противолежащими углами 9"/>
            <p:cNvSpPr/>
            <p:nvPr/>
          </p:nvSpPr>
          <p:spPr>
            <a:xfrm>
              <a:off x="0" y="0"/>
              <a:ext cx="8577943" cy="957006"/>
            </a:xfrm>
            <a:prstGeom prst="snip2Diag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 10"/>
            <p:cNvSpPr/>
            <p:nvPr/>
          </p:nvSpPr>
          <p:spPr>
            <a:xfrm>
              <a:off x="79752" y="0"/>
              <a:ext cx="8418439" cy="8772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rgbClr val="918655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endParaRPr>
            </a:p>
            <a:p>
              <a:pPr lvl="0"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За рахунок субвенції з державного бюджету місцевим бюджетам на умовах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співфінансування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, у 2024 році здійснено  реалізацію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проєкту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 «Капітальний ремонт харчоблоку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Петропільського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 ліцею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Широківської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 сільської ради Запорізького району Запорізької області за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адресою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: Запорізька область, Запорізький район, село </a:t>
              </a:r>
              <a:r>
                <a:rPr lang="uk-UA" sz="15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Петропіль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, вул. Молодіжна, 1</a:t>
              </a:r>
              <a:r>
                <a:rPr lang="uk-UA" sz="1500" dirty="0" smtClean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».</a:t>
              </a:r>
              <a: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/>
              </a:r>
              <a:br>
                <a:rPr lang="uk-UA" sz="15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</a:br>
              <a:endParaRPr lang="ru-RU" sz="1500" kern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12" name="Объект 8">
            <a:extLst>
              <a:ext uri="{FF2B5EF4-FFF2-40B4-BE49-F238E27FC236}">
                <a16:creationId xmlns="" xmlns:a16="http://schemas.microsoft.com/office/drawing/2014/main" id="{B6B7253D-347E-469A-BE8B-DE440AA85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731" y="2786113"/>
            <a:ext cx="3773611" cy="2237246"/>
          </a:xfrm>
          <a:prstGeom prst="rect">
            <a:avLst/>
          </a:prstGeom>
        </p:spPr>
      </p:pic>
      <p:pic>
        <p:nvPicPr>
          <p:cNvPr id="13" name="Объект 11">
            <a:extLst>
              <a:ext uri="{FF2B5EF4-FFF2-40B4-BE49-F238E27FC236}">
                <a16:creationId xmlns="" xmlns:a16="http://schemas.microsoft.com/office/drawing/2014/main" id="{9F4E35BC-0E6B-4305-9259-3D9B40B061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1" y="2786113"/>
            <a:ext cx="2764480" cy="22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32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36465601"/>
              </p:ext>
            </p:extLst>
          </p:nvPr>
        </p:nvGraphicFramePr>
        <p:xfrm>
          <a:off x="1698628" y="175261"/>
          <a:ext cx="7445375" cy="564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15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989941" cy="117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93515001"/>
              </p:ext>
            </p:extLst>
          </p:nvPr>
        </p:nvGraphicFramePr>
        <p:xfrm>
          <a:off x="1259775" y="973667"/>
          <a:ext cx="7694756" cy="234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915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5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12" name="Місце для вмісту 13" descr="Зображення, що містить просто неба, небо, транспортний засіб, Наземний транспортний засіб&#10;&#10;Автоматично згенерований опис">
            <a:extLst>
              <a:ext uri="{FF2B5EF4-FFF2-40B4-BE49-F238E27FC236}">
                <a16:creationId xmlns="" xmlns:a16="http://schemas.microsoft.com/office/drawing/2014/main" id="{42E5E729-7844-7240-76A2-186C3B116C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3" y="2866264"/>
            <a:ext cx="3181058" cy="2101656"/>
          </a:xfrm>
          <a:prstGeom prst="rect">
            <a:avLst/>
          </a:prstGeom>
        </p:spPr>
      </p:pic>
      <p:pic>
        <p:nvPicPr>
          <p:cNvPr id="13" name="Місце для вмісту 8" descr="Зображення, що містить небо, просто неба, транспортний засіб, особа&#10;&#10;Автоматично згенерований опис">
            <a:extLst>
              <a:ext uri="{FF2B5EF4-FFF2-40B4-BE49-F238E27FC236}">
                <a16:creationId xmlns="" xmlns:a16="http://schemas.microsoft.com/office/drawing/2014/main" id="{E893B14C-A18B-462C-36F0-0E81C6889C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863" y="2866264"/>
            <a:ext cx="2970910" cy="210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7014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4466408"/>
              </p:ext>
            </p:extLst>
          </p:nvPr>
        </p:nvGraphicFramePr>
        <p:xfrm>
          <a:off x="1698628" y="348855"/>
          <a:ext cx="7276039" cy="616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710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7" y="131763"/>
            <a:ext cx="1033072" cy="105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56512972"/>
              </p:ext>
            </p:extLst>
          </p:nvPr>
        </p:nvGraphicFramePr>
        <p:xfrm>
          <a:off x="577970" y="1181818"/>
          <a:ext cx="8358996" cy="379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7110" name="Рисунок 6" descr="C:\Users\Econ3\Desktop\НАШ ВІДДІЛ\Звіт про відділ за 2022 до 10.00 09.01\Для презентації ВООЗКС 1. освіта\3._Укриття_ЗО_Матвiiвка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192" y="3395896"/>
            <a:ext cx="2235021" cy="158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11002" y="1028700"/>
            <a:ext cx="4200190" cy="3497934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13792" tIns="113792" rIns="113792" bIns="11379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uk-UA" sz="16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На Вінниччині завершуються перевірки захисних споруд та укриттів в  навчальних закладах — Вінницька обласна військова адміністрація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88" y="3395896"/>
            <a:ext cx="2383883" cy="158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У Запоріжжі в рекордні терміни відкрилася друга підземна школа -  фоторепортаж. Читайте на UKR.NE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510" y="3395896"/>
            <a:ext cx="2672172" cy="158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74995522"/>
              </p:ext>
            </p:extLst>
          </p:nvPr>
        </p:nvGraphicFramePr>
        <p:xfrm>
          <a:off x="1698628" y="262467"/>
          <a:ext cx="7290633" cy="567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15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60132267"/>
              </p:ext>
            </p:extLst>
          </p:nvPr>
        </p:nvGraphicFramePr>
        <p:xfrm>
          <a:off x="1259775" y="849086"/>
          <a:ext cx="7694756" cy="2429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915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5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12" name="Объект 7">
            <a:extLst>
              <a:ext uri="{FF2B5EF4-FFF2-40B4-BE49-F238E27FC236}">
                <a16:creationId xmlns="" xmlns:a16="http://schemas.microsoft.com/office/drawing/2014/main" id="{B7B27A0C-A4EA-4C0C-9C18-C32BF8948E7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2" y="2641428"/>
            <a:ext cx="2972187" cy="2375416"/>
          </a:xfrm>
          <a:prstGeom prst="rect">
            <a:avLst/>
          </a:prstGeom>
        </p:spPr>
      </p:pic>
      <p:pic>
        <p:nvPicPr>
          <p:cNvPr id="13" name="Объект 10">
            <a:extLst>
              <a:ext uri="{FF2B5EF4-FFF2-40B4-BE49-F238E27FC236}">
                <a16:creationId xmlns="" xmlns:a16="http://schemas.microsoft.com/office/drawing/2014/main" id="{1716E3C5-6D80-4E98-8A1E-1E9E9847CC8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79" y="2641427"/>
            <a:ext cx="3039762" cy="237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4429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45958088"/>
              </p:ext>
            </p:extLst>
          </p:nvPr>
        </p:nvGraphicFramePr>
        <p:xfrm>
          <a:off x="1698628" y="175261"/>
          <a:ext cx="7290633" cy="564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15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991619" cy="112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16228182"/>
              </p:ext>
            </p:extLst>
          </p:nvPr>
        </p:nvGraphicFramePr>
        <p:xfrm>
          <a:off x="1259775" y="849086"/>
          <a:ext cx="7748758" cy="2429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915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5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14" name="Объект 8">
            <a:extLst>
              <a:ext uri="{FF2B5EF4-FFF2-40B4-BE49-F238E27FC236}">
                <a16:creationId xmlns="" xmlns:a16="http://schemas.microsoft.com/office/drawing/2014/main" id="{12CD5502-A25A-4215-8EE2-644E1C3086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239" y="2577447"/>
            <a:ext cx="2572693" cy="2467291"/>
          </a:xfrm>
          <a:prstGeom prst="rect">
            <a:avLst/>
          </a:prstGeom>
        </p:spPr>
      </p:pic>
      <p:pic>
        <p:nvPicPr>
          <p:cNvPr id="15" name="Объект 11">
            <a:extLst>
              <a:ext uri="{FF2B5EF4-FFF2-40B4-BE49-F238E27FC236}">
                <a16:creationId xmlns="" xmlns:a16="http://schemas.microsoft.com/office/drawing/2014/main" id="{B3726A2E-48EC-4761-B2A6-EF3F2C654D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055" y="2577447"/>
            <a:ext cx="2618552" cy="239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6182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16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7772849"/>
              </p:ext>
            </p:extLst>
          </p:nvPr>
        </p:nvGraphicFramePr>
        <p:xfrm>
          <a:off x="1681856" y="204926"/>
          <a:ext cx="7315200" cy="867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095435919"/>
              </p:ext>
            </p:extLst>
          </p:nvPr>
        </p:nvGraphicFramePr>
        <p:xfrm>
          <a:off x="4270829" y="1416651"/>
          <a:ext cx="4339771" cy="3256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6086" name="AutoShape 2" descr="http://zrda.gov.ua/files/2018/JTTjfUQu.jpg"/>
          <p:cNvSpPr>
            <a:spLocks noChangeAspect="1" noChangeArrowheads="1"/>
          </p:cNvSpPr>
          <p:nvPr/>
        </p:nvSpPr>
        <p:spPr bwMode="auto">
          <a:xfrm>
            <a:off x="207963" y="-149225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6087" name="AutoShape 4" descr="http://zp.ukravtodor.gov.ua/img/item/32536/1.jpg"/>
          <p:cNvSpPr>
            <a:spLocks noChangeAspect="1" noChangeArrowheads="1"/>
          </p:cNvSpPr>
          <p:nvPr/>
        </p:nvSpPr>
        <p:spPr bwMode="auto">
          <a:xfrm>
            <a:off x="207963" y="-149225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6088" name="AutoShape 7" descr="http://new.zp.ukravtodor.gov.ua/img/item/43402/2.jpg"/>
          <p:cNvSpPr>
            <a:spLocks noChangeAspect="1" noChangeArrowheads="1"/>
          </p:cNvSpPr>
          <p:nvPr/>
        </p:nvSpPr>
        <p:spPr bwMode="auto">
          <a:xfrm>
            <a:off x="207963" y="-149225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1028" name="Picture 4" descr="💻 + 39 тисяч... - Міністерство освіти і науки України | Faceboo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7" y="1447800"/>
            <a:ext cx="3606800" cy="325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02961929"/>
              </p:ext>
            </p:extLst>
          </p:nvPr>
        </p:nvGraphicFramePr>
        <p:xfrm>
          <a:off x="1698629" y="175261"/>
          <a:ext cx="7206034" cy="564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8132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29546" cy="117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95199149"/>
              </p:ext>
            </p:extLst>
          </p:nvPr>
        </p:nvGraphicFramePr>
        <p:xfrm>
          <a:off x="1337094" y="922867"/>
          <a:ext cx="7332773" cy="2201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8134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8135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8136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8137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2" name="AutoShape 2" descr="Серйозні речі через ігри: як класи безпеки виховують свідоме поколі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ерйозні речі через ігри: як класи безпеки виховують свідоме поколінн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Серйозні речі через ігри: як класи безпеки виховують свідоме поколінн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МВС передали 15 мобільних «класів безпеки» для роботи із дітьми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999" y="2874432"/>
            <a:ext cx="3316661" cy="199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м. Запоріжжя: у Запорізькій області на базі ліцею відкрився дванадцятий Клас  безпеки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2874432"/>
            <a:ext cx="3242203" cy="199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31763"/>
            <a:ext cx="972687" cy="112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21541081"/>
              </p:ext>
            </p:extLst>
          </p:nvPr>
        </p:nvGraphicFramePr>
        <p:xfrm>
          <a:off x="1681856" y="204926"/>
          <a:ext cx="7315200" cy="633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92826649"/>
              </p:ext>
            </p:extLst>
          </p:nvPr>
        </p:nvGraphicFramePr>
        <p:xfrm>
          <a:off x="1447800" y="1049867"/>
          <a:ext cx="7491845" cy="1862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45062" name="Рисунок 11" descr="C:\Users\Econ3\Desktop\ОСВІТА ВСЕ\Пропозиції\ВОМС Долинської СР\Пам_ятка_1-4_класи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7" y="2768600"/>
            <a:ext cx="45720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В школах України можуть з'явитися поліцейські та металошукачі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235" y="2768600"/>
            <a:ext cx="3417632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08595735"/>
              </p:ext>
            </p:extLst>
          </p:nvPr>
        </p:nvGraphicFramePr>
        <p:xfrm>
          <a:off x="1698629" y="215659"/>
          <a:ext cx="7245346" cy="638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018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3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4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5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4" name="Прямоугольник: скругленные углы 5"/>
          <p:cNvSpPr/>
          <p:nvPr/>
        </p:nvSpPr>
        <p:spPr>
          <a:xfrm>
            <a:off x="1262063" y="1104181"/>
            <a:ext cx="7681911" cy="19754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uk-UA" sz="1500" dirty="0" smtClean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15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території сільських, селищних та Вільнянської міської громад Запорізького району функціонують 158 закладів культури, а саме: 76 клубних закладів, з яких 2 мають укриття (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Павлівський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Тернуватський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клубні заклади), а також 6 перебувають наразі на простої (вакансії або пошкодження приміщень); 73 бібліотечних заклади (4 - на простої); 2 музеї та 13 музейних кімнат при закладах освіти; 7 шкіл естетичного виховання (1 - на простої). Загальна кількість працівників – 357.</a:t>
            </a:r>
            <a:endParaRPr lang="ru-RU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ru-RU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30" name="Picture 6" descr="Музеї «Запорізький обласний краєзнавчий музей» - інформація, події, карта,  відгук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909" y="3437021"/>
            <a:ext cx="2385713" cy="159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Бібліотеки Запоріжжя. Як взяти книжку за лічені хвилин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72" y="3437021"/>
            <a:ext cx="2277702" cy="159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Запорізький обласний будинок культури УТОГ - Офіційний сайт УТОГ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4" y="3437021"/>
            <a:ext cx="2449462" cy="159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59" y="131763"/>
            <a:ext cx="1119178" cy="1197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23006318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: скругленные углы 5"/>
          <p:cNvSpPr/>
          <p:nvPr/>
        </p:nvSpPr>
        <p:spPr>
          <a:xfrm>
            <a:off x="1888066" y="1068172"/>
            <a:ext cx="7027333" cy="1776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Протягом 2024 року учні мистецьких шкіл територіальних громад взяли активну участь в обласних виставках, творчих </a:t>
            </a:r>
            <a:r>
              <a:rPr lang="uk-UA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проєктах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Всеукраїнських конкурсах тощо (надіслано 76 робіт учнів та 48 відео виступів). З метою організації змістовного дозвілля Запорізькою райдержадміністрацією організовано участь 1,5 тисяч дітей з територіальних громад району у новорічних виставах культурних закладів м. Запоріжжя («</a:t>
            </a:r>
            <a:r>
              <a:rPr lang="uk-UA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Магара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», «Титан», «Театр юного глядача»).</a:t>
            </a:r>
            <a:endParaRPr lang="ru-RU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44" name="Picture 4" descr="У Запоріжжі відкрилася незвичайна виставка дитячих робіт, фото - що  представили юні митці | ZPRZ.CIT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768" y="3219151"/>
            <a:ext cx="2380831" cy="166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Всеукраїнський Конкурс дитячої творчості: «Світ очима Дітей» | RealExpo  Выставочная компани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333" y="3169070"/>
            <a:ext cx="2712775" cy="169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Куди піти та на що подивитися під час новорічно-різдвяних свят у Запоріжжі  - афіша - Forpos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2615829"/>
            <a:ext cx="1577974" cy="237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31763"/>
            <a:ext cx="10417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67610543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: скругленные углы 5"/>
          <p:cNvSpPr/>
          <p:nvPr/>
        </p:nvSpPr>
        <p:spPr>
          <a:xfrm>
            <a:off x="267418" y="1388852"/>
            <a:ext cx="5083515" cy="36648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території Запорізького району функціонує 3 молодіжні простори: Молодіжний простір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Бібліохаб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Bibliоhub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на базі КУ «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Вільнянська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централізована бібліотечна система»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Вільнянської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міської ради, Молодіжний креативний простір Михайлівської сільської ради, Молодіжний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Хаб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«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Space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Широківської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громади. Вони є доступним для всіх категорій молоді. На базі цих просторів постійно організовуються різноманітні заходи з інформаційно-просвітницького, волонтерського, національно-патріотичного,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дозвіллєвого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спортивного, профорієнтаційного напрямків.</a:t>
            </a:r>
            <a:endParaRPr lang="ru-RU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218" name="Picture 2" descr="У Широківській ОТГ на Запоріжжі відбувся молодіжний форум «Твої ідеї  змінюють громаду!» | Громадський Простір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97" y="1252538"/>
            <a:ext cx="2907501" cy="180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Тренінги, спілкування та розвиток: у центрі Запоріжжя відкрили новий молодіжний  простір, – ФОТОРЕПОРТАЖ | Перший Запорiзький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898" y="3183695"/>
            <a:ext cx="2907501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15822405"/>
              </p:ext>
            </p:extLst>
          </p:nvPr>
        </p:nvGraphicFramePr>
        <p:xfrm>
          <a:off x="1698629" y="175261"/>
          <a:ext cx="7245346" cy="564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018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3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4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0185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14" name="Прямоугольник: скругленные углы 5"/>
          <p:cNvSpPr/>
          <p:nvPr/>
        </p:nvSpPr>
        <p:spPr>
          <a:xfrm>
            <a:off x="1262063" y="1169773"/>
            <a:ext cx="7681911" cy="18699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Загальна кількість пам’яток культурної спадщини на території сільських, селищних та </a:t>
            </a:r>
            <a:r>
              <a:rPr lang="uk-UA" sz="16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Вільнянської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міської громад Запорізького району, що перебувають на державному обліку – 2 312 одиниць, з них 2 057 – пам’ятка археології, 251 - пам’яток історії, 3 - пам’ятки мистецтва, 1- пам’ятка науки та мистецтва. Загальний стан пам’яток культурної спадщини задовільний.</a:t>
            </a:r>
            <a:endParaRPr lang="ru-RU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pic>
        <p:nvPicPr>
          <p:cNvPr id="4101" name="Picture 5" descr="C:\Users\User\Desktop\Різне\Презентація\ПУБЛІЧНИЙ ЗВІТ ГОЛОВИ ЗА 2024 РІК\Культура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68" y="3169530"/>
            <a:ext cx="2649576" cy="19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244" y="3200323"/>
            <a:ext cx="2617218" cy="194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200323"/>
            <a:ext cx="2494981" cy="19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60340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28612098"/>
              </p:ext>
            </p:extLst>
          </p:nvPr>
        </p:nvGraphicFramePr>
        <p:xfrm>
          <a:off x="1698629" y="348854"/>
          <a:ext cx="7115172" cy="415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3252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1389593" y="935037"/>
            <a:ext cx="7594600" cy="1825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Aft>
                <a:spcPts val="0"/>
              </a:spcAft>
            </a:pPr>
            <a:endParaRPr lang="en-US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території Запорізького району функціонує 1 ДЮСШ у м.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Вільнянськ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працюють молодіжні центри та ради. При комунальних установах спорту та дозвілля громад здійснюють свою діяльність спортивні та спортивно-оздоровчі секції та гуртки. Молодіжні ради працюють при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Долинській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Михайлівській, Михайло-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Лукашівській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Кушугумській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Павлівській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Таврійській,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Широківській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громадах.</a:t>
            </a:r>
            <a:endParaRPr lang="ru-RU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endParaRPr lang="ru-RU" sz="1800" dirty="0">
              <a:solidFill>
                <a:srgbClr val="000000"/>
              </a:solidFill>
            </a:endParaRPr>
          </a:p>
        </p:txBody>
      </p:sp>
      <p:pic>
        <p:nvPicPr>
          <p:cNvPr id="5325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557" y="2863021"/>
            <a:ext cx="2920763" cy="211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7" y="2863022"/>
            <a:ext cx="2905125" cy="211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18080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35153407"/>
              </p:ext>
            </p:extLst>
          </p:nvPr>
        </p:nvGraphicFramePr>
        <p:xfrm>
          <a:off x="1698628" y="348854"/>
          <a:ext cx="7445375" cy="415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5300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1349375" y="957262"/>
            <a:ext cx="7594600" cy="2082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Протягом 2024 навчального року 15 закладів освіти з 9 громад району (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Біленьківська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Вільнянська, Долинська,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Кушугумська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Матвіївська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Михайло-Лукашівська, Новоолександрівська,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Павлівська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Широківська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беруть участь у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проєкті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«Шкільні спортивні ліги України» «Пліч-о-пліч» з 4 видів спорту (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футзал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волейбол, баскетбол,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чарлідінг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- 28 команд, 305 учасників.</a:t>
            </a:r>
            <a:endParaRPr lang="ru-RU" sz="13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Команди з волейболу та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чарлідингу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Запорізької та з баскетболу </a:t>
            </a:r>
            <a:r>
              <a:rPr lang="uk-UA" sz="13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Вільнянської</a:t>
            </a:r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міської ради взяли участь у Всеукраїнському етапі змагань у  м. Київ. </a:t>
            </a:r>
            <a:endParaRPr lang="ru-RU" sz="13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uk-UA" sz="13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Команда Запорізького колегіуму «Мала гуманітарна академія» посіла третє місце у фіналі змагань «Пліч-о-пліч: всеукраїнські шкільні ліги» у м. Києві.</a:t>
            </a:r>
            <a:endParaRPr lang="ru-RU" sz="13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5303" name="Рисунок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654" y="3263900"/>
            <a:ext cx="2420937" cy="169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50990289"/>
              </p:ext>
            </p:extLst>
          </p:nvPr>
        </p:nvGraphicFramePr>
        <p:xfrm>
          <a:off x="1681856" y="204927"/>
          <a:ext cx="7315200" cy="633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5122" name="Picture 2" descr="Проєкт «Пліч-о-пліч Всеукраїнські шкільні ліги» – це перший масштабний  спортивний проєкт для школярів. – Запорізька районна державна адміністрація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42734"/>
            <a:ext cx="2580621" cy="171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італій Тельчаров: Хотілося б закріпитися у Суперлізі - Федерація  баскетболу України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822" y="3263900"/>
            <a:ext cx="2514600" cy="169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131763"/>
            <a:ext cx="108483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12550396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6" y="3016973"/>
            <a:ext cx="2809638" cy="191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52234"/>
            <a:ext cx="2809032" cy="154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3196210" y="1203111"/>
            <a:ext cx="5832460" cy="3822355"/>
            <a:chOff x="-186303" y="365065"/>
            <a:chExt cx="8607378" cy="957006"/>
          </a:xfrm>
          <a:scene3d>
            <a:camera prst="orthographicFront"/>
            <a:lightRig rig="flat" dir="t"/>
          </a:scene3d>
        </p:grpSpPr>
        <p:sp>
          <p:nvSpPr>
            <p:cNvPr id="9" name="Прямоугольник с двумя вырезанными противолежащими углами 8"/>
            <p:cNvSpPr/>
            <p:nvPr/>
          </p:nvSpPr>
          <p:spPr>
            <a:xfrm>
              <a:off x="-186303" y="365065"/>
              <a:ext cx="8577943" cy="957006"/>
            </a:xfrm>
            <a:prstGeom prst="snip2Diag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2635" y="402401"/>
              <a:ext cx="8418440" cy="79750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Aft>
                  <a:spcPct val="35000"/>
                </a:spcAft>
              </a:pPr>
              <a:endParaRPr lang="en-US" sz="1400" dirty="0">
                <a:solidFill>
                  <a:srgbClr val="918655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797643" y="1370369"/>
            <a:ext cx="49097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/>
              <a:t>Протягом 2024 року на території Запорізького району, медичні послуги надавалися: 8 центрами первинної медико-санітарної допомоги, 3 закладами вторинної медичної допомоги, 36 амбулаторіями загальної практики-сімейної медицини, 8 фельдшерсько-акушерськими пунктами, 45 фельдшерськими пунктами, 5 пунктами здоров’я. </a:t>
            </a:r>
            <a:endParaRPr lang="ru-RU" sz="1600" dirty="0"/>
          </a:p>
          <a:p>
            <a:pPr algn="ctr"/>
            <a:r>
              <a:rPr lang="ru-RU" sz="1600" dirty="0" err="1"/>
              <a:t>Забезпечення</a:t>
            </a:r>
            <a:r>
              <a:rPr lang="ru-RU" sz="1600" dirty="0"/>
              <a:t> </a:t>
            </a:r>
            <a:r>
              <a:rPr lang="ru-RU" sz="1600" dirty="0" err="1"/>
              <a:t>ефективної</a:t>
            </a:r>
            <a:r>
              <a:rPr lang="ru-RU" sz="1600" dirty="0"/>
              <a:t> </a:t>
            </a:r>
            <a:r>
              <a:rPr lang="ru-RU" sz="1600" dirty="0" err="1"/>
              <a:t>роботи</a:t>
            </a:r>
            <a:r>
              <a:rPr lang="ru-RU" sz="1600" dirty="0"/>
              <a:t> </a:t>
            </a:r>
            <a:r>
              <a:rPr lang="ru-RU" sz="1600" dirty="0" err="1"/>
              <a:t>закладів</a:t>
            </a:r>
            <a:r>
              <a:rPr lang="ru-RU" sz="1600" dirty="0"/>
              <a:t> </a:t>
            </a:r>
            <a:r>
              <a:rPr lang="ru-RU" sz="1600" dirty="0" err="1"/>
              <a:t>охорони</a:t>
            </a:r>
            <a:r>
              <a:rPr lang="ru-RU" sz="1600" dirty="0"/>
              <a:t> </a:t>
            </a:r>
            <a:r>
              <a:rPr lang="ru-RU" sz="1600" dirty="0" err="1"/>
              <a:t>здоров'я</a:t>
            </a:r>
            <a:r>
              <a:rPr lang="ru-RU" sz="1600" dirty="0"/>
              <a:t>, </a:t>
            </a:r>
            <a:r>
              <a:rPr lang="ru-RU" sz="1600" dirty="0" err="1"/>
              <a:t>надання</a:t>
            </a:r>
            <a:r>
              <a:rPr lang="ru-RU" sz="1600" dirty="0"/>
              <a:t> </a:t>
            </a:r>
            <a:r>
              <a:rPr lang="ru-RU" sz="1600" dirty="0" err="1"/>
              <a:t>медичної</a:t>
            </a:r>
            <a:r>
              <a:rPr lang="ru-RU" sz="1600" dirty="0"/>
              <a:t> </a:t>
            </a:r>
            <a:r>
              <a:rPr lang="ru-RU" sz="1600" dirty="0" err="1"/>
              <a:t>допомоги</a:t>
            </a:r>
            <a:r>
              <a:rPr lang="ru-RU" sz="1600" dirty="0"/>
              <a:t>, </a:t>
            </a:r>
            <a:r>
              <a:rPr lang="ru-RU" sz="1600" dirty="0" err="1"/>
              <a:t>відповідно</a:t>
            </a:r>
            <a:r>
              <a:rPr lang="ru-RU" sz="1600" dirty="0"/>
              <a:t> до </a:t>
            </a:r>
            <a:r>
              <a:rPr lang="ru-RU" sz="1600" dirty="0" err="1"/>
              <a:t>медичних</a:t>
            </a:r>
            <a:r>
              <a:rPr lang="ru-RU" sz="1600" dirty="0"/>
              <a:t> </a:t>
            </a:r>
            <a:r>
              <a:rPr lang="ru-RU" sz="1600" dirty="0" err="1"/>
              <a:t>показань</a:t>
            </a:r>
            <a:r>
              <a:rPr lang="ru-RU" sz="1600" dirty="0"/>
              <a:t> </a:t>
            </a:r>
            <a:r>
              <a:rPr lang="ru-RU" sz="1600" dirty="0" err="1"/>
              <a:t>здійснюють</a:t>
            </a:r>
            <a:r>
              <a:rPr lang="ru-RU" sz="1600" dirty="0"/>
              <a:t> 1 447 </a:t>
            </a:r>
            <a:r>
              <a:rPr lang="ru-RU" sz="1600" dirty="0" err="1"/>
              <a:t>осіб</a:t>
            </a:r>
            <a:r>
              <a:rPr lang="ru-RU" sz="1600" dirty="0"/>
              <a:t> </a:t>
            </a:r>
            <a:r>
              <a:rPr lang="ru-RU" sz="1600" dirty="0" err="1"/>
              <a:t>медичного</a:t>
            </a:r>
            <a:r>
              <a:rPr lang="ru-RU" sz="1600" dirty="0"/>
              <a:t> персоналу. 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80994232"/>
              </p:ext>
            </p:extLst>
          </p:nvPr>
        </p:nvGraphicFramePr>
        <p:xfrm>
          <a:off x="1698628" y="175261"/>
          <a:ext cx="7290633" cy="564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15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4428775"/>
              </p:ext>
            </p:extLst>
          </p:nvPr>
        </p:nvGraphicFramePr>
        <p:xfrm>
          <a:off x="1439333" y="849086"/>
          <a:ext cx="7515198" cy="2207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915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5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916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pic>
        <p:nvPicPr>
          <p:cNvPr id="14" name="Місце для вмісту 5" descr="Зображення, що містить просто неба, текст, небо, Власність&#10;&#10;Автоматично згенерований опис">
            <a:extLst>
              <a:ext uri="{FF2B5EF4-FFF2-40B4-BE49-F238E27FC236}">
                <a16:creationId xmlns="" xmlns:a16="http://schemas.microsoft.com/office/drawing/2014/main" id="{150762E0-B8AA-2884-DA89-92F4BCBBE20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71" y="2669050"/>
            <a:ext cx="3092174" cy="2298871"/>
          </a:xfrm>
          <a:prstGeom prst="rect">
            <a:avLst/>
          </a:prstGeom>
        </p:spPr>
      </p:pic>
      <p:pic>
        <p:nvPicPr>
          <p:cNvPr id="15" name="Місце для вмісту 10" descr="Зображення, що містить у приміщенні, стіна, кімната, сцена&#10;&#10;Автоматично згенерований опис">
            <a:extLst>
              <a:ext uri="{FF2B5EF4-FFF2-40B4-BE49-F238E27FC236}">
                <a16:creationId xmlns="" xmlns:a16="http://schemas.microsoft.com/office/drawing/2014/main" id="{B0421034-B22B-1E8C-C3B8-4BF0D8746B2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97" y="2669050"/>
            <a:ext cx="3285064" cy="224070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72840134"/>
              </p:ext>
            </p:extLst>
          </p:nvPr>
        </p:nvGraphicFramePr>
        <p:xfrm>
          <a:off x="1698629" y="175261"/>
          <a:ext cx="7255902" cy="879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734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6134673"/>
              </p:ext>
            </p:extLst>
          </p:nvPr>
        </p:nvGraphicFramePr>
        <p:xfrm>
          <a:off x="90616" y="817915"/>
          <a:ext cx="4167182" cy="183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7350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7351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7352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7353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910196363"/>
              </p:ext>
            </p:extLst>
          </p:nvPr>
        </p:nvGraphicFramePr>
        <p:xfrm>
          <a:off x="4886202" y="907969"/>
          <a:ext cx="4191895" cy="183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57355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56" y="2819400"/>
            <a:ext cx="2755900" cy="212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332" y="2751666"/>
            <a:ext cx="2778211" cy="212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40230"/>
            <a:ext cx="998567" cy="111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39592373"/>
              </p:ext>
            </p:extLst>
          </p:nvPr>
        </p:nvGraphicFramePr>
        <p:xfrm>
          <a:off x="1681856" y="204926"/>
          <a:ext cx="7315200" cy="665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12"/>
          <p:cNvGrpSpPr/>
          <p:nvPr/>
        </p:nvGrpSpPr>
        <p:grpSpPr>
          <a:xfrm>
            <a:off x="4749059" y="1497478"/>
            <a:ext cx="4141684" cy="3513813"/>
            <a:chOff x="0" y="-28102"/>
            <a:chExt cx="8345714" cy="825658"/>
          </a:xfrm>
          <a:scene3d>
            <a:camera prst="orthographicFront"/>
            <a:lightRig rig="flat" dir="t"/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0"/>
              <a:ext cx="8345714" cy="674623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40214" y="-28102"/>
              <a:ext cx="8230691" cy="8256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eaLnBrk="1" hangingPunct="1">
                <a:defRPr/>
              </a:pPr>
              <a:endParaRPr lang="ru-RU" altLang="ru-RU" sz="1800" b="1" dirty="0">
                <a:solidFill>
                  <a:srgbClr val="990000"/>
                </a:solidFill>
              </a:endParaRPr>
            </a:p>
          </p:txBody>
        </p:sp>
      </p:grpSp>
      <p:pic>
        <p:nvPicPr>
          <p:cNvPr id="5122" name="Picture 2" descr="Зберігання бутильованої вод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77" y="1467147"/>
            <a:ext cx="3417552" cy="177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40249" y="1889810"/>
            <a:ext cx="39124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/>
              <a:t>Для забезпечення водопостачанням на випадок надзвичайної ситуації 11 закладів охорони здоров’я мають резервуари з чистою водою та </a:t>
            </a:r>
            <a:r>
              <a:rPr lang="uk-UA" sz="1600" dirty="0" err="1"/>
              <a:t>бутильовану</a:t>
            </a:r>
            <a:r>
              <a:rPr lang="uk-UA" sz="1600" dirty="0"/>
              <a:t> воду; 10 закладів, окрім </a:t>
            </a:r>
            <a:r>
              <a:rPr lang="uk-UA" sz="1600" dirty="0" err="1"/>
              <a:t>Кушугумського</a:t>
            </a:r>
            <a:r>
              <a:rPr lang="uk-UA" sz="1600" dirty="0"/>
              <a:t> медичного центру,</a:t>
            </a:r>
            <a:r>
              <a:rPr lang="uk-UA" sz="1600" i="1" dirty="0"/>
              <a:t> </a:t>
            </a:r>
            <a:r>
              <a:rPr lang="uk-UA" sz="1600" dirty="0"/>
              <a:t>мають резервуари для зберігання технічної води. </a:t>
            </a:r>
            <a:endParaRPr lang="ru-RU" sz="1600" dirty="0"/>
          </a:p>
        </p:txBody>
      </p:sp>
      <p:pic>
        <p:nvPicPr>
          <p:cNvPr id="5124" name="Picture 4" descr="Якісна питна вода тепер доступна мешканцям Зарічного – КОМИШУВАСЬКА  ТЕРИТОРІАЛЬНА ГРОМАД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76" y="3428851"/>
            <a:ext cx="3417552" cy="153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39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40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40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402055" y="1344450"/>
            <a:ext cx="8575017" cy="3855308"/>
            <a:chOff x="-1" y="-28102"/>
            <a:chExt cx="8270906" cy="825658"/>
          </a:xfrm>
          <a:scene3d>
            <a:camera prst="orthographicFront"/>
            <a:lightRig rig="flat" dir="t"/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-1" y="0"/>
              <a:ext cx="8185597" cy="674623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40214" y="-28102"/>
              <a:ext cx="8230691" cy="8256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eaLnBrk="1" hangingPunct="1">
                <a:defRPr/>
              </a:pPr>
              <a:endParaRPr lang="ru-RU" altLang="ru-RU" sz="1800" b="1" dirty="0">
                <a:solidFill>
                  <a:srgbClr val="99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18344" y="1780673"/>
            <a:ext cx="8054720" cy="272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500" dirty="0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В закладах охорони здоров’я налагоджено роботу щодо надання послуг у сфері психічного здоров’я та психосоціальної підтримки усім категоріям населення. Особлива увага приділяється військовослужбовцям та ветеранам, членам їх родин, членам родин загиблих воїнів, а також внутрішньо-переміщеним особам. На території </a:t>
            </a:r>
            <a:r>
              <a:rPr lang="uk-UA" sz="1500" dirty="0" err="1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Широківської</a:t>
            </a:r>
            <a:r>
              <a:rPr lang="uk-UA" sz="1500" dirty="0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 громади функціонують три Центри психосоціальної підтримки (с. Відрадне, с. </a:t>
            </a:r>
            <a:r>
              <a:rPr lang="uk-UA" sz="1500" dirty="0" err="1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Лукашеве</a:t>
            </a:r>
            <a:r>
              <a:rPr lang="uk-UA" sz="1500" dirty="0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, с. Миколай-Поле), а також працює Центр життєстійкості (с. Широке).</a:t>
            </a:r>
            <a:endParaRPr lang="ru-RU" sz="1500" dirty="0">
              <a:ea typeface="Verdana" panose="020B0604030504040204" pitchFamily="34" charset="0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500" dirty="0">
                <a:solidFill>
                  <a:srgbClr val="000000"/>
                </a:solidFill>
                <a:ea typeface="Verdana" panose="020B0604030504040204" pitchFamily="34" charset="0"/>
                <a:cs typeface="Times New Roman"/>
              </a:rPr>
              <a:t>Так, протягом 2024 року послуги у сфері психічного здоров’я та психосоціальної підтримки населенню на рівні територіальних громад надано 9 752 особам. </a:t>
            </a:r>
            <a:endParaRPr lang="ru-RU" sz="1500" dirty="0">
              <a:effectLst/>
              <a:ea typeface="Verdana" panose="020B0604030504040204" pitchFamily="34" charset="0"/>
              <a:cs typeface="Times New Roman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573427" y="422494"/>
            <a:ext cx="7315200" cy="655200"/>
            <a:chOff x="0" y="5365"/>
            <a:chExt cx="7315200" cy="6552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0" y="5365"/>
              <a:ext cx="7315200" cy="6552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uk-UA" sz="23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ТУРБОТА ПРО МЕНТАЛЬНЕ ЗДОРОВ’Я НАСЕЛЕННЯ</a:t>
              </a:r>
              <a:endParaRPr lang="ru-RU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25" name="Скругленный прямоугольник 4"/>
            <p:cNvSpPr/>
            <p:nvPr/>
          </p:nvSpPr>
          <p:spPr>
            <a:xfrm>
              <a:off x="31984" y="37349"/>
              <a:ext cx="7251232" cy="5912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557" y="2875126"/>
            <a:ext cx="3098915" cy="211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664" y="2875127"/>
            <a:ext cx="3116780" cy="2111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1735441" y="415476"/>
            <a:ext cx="6806774" cy="655200"/>
            <a:chOff x="0" y="5365"/>
            <a:chExt cx="7315200" cy="6552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0" y="5365"/>
              <a:ext cx="7315200" cy="6552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31984" y="37349"/>
              <a:ext cx="7251232" cy="5912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064377" y="542068"/>
            <a:ext cx="5763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</a:rPr>
              <a:t>ОТРИМАННЯ </a:t>
            </a:r>
            <a:r>
              <a:rPr lang="uk-UA" sz="2400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/>
              </a:rPr>
              <a:t>САНІТАРНОГО ТРАНСПОРТУ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262063" y="1305057"/>
            <a:ext cx="7427382" cy="1328076"/>
            <a:chOff x="40214" y="-28102"/>
            <a:chExt cx="8230691" cy="825658"/>
          </a:xfrm>
          <a:scene3d>
            <a:camera prst="orthographicFront"/>
            <a:lightRig rig="flat" dir="t"/>
          </a:scene3d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82871" y="-18824"/>
              <a:ext cx="8188034" cy="807102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0214" y="-28102"/>
              <a:ext cx="8230691" cy="8256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eaLnBrk="1" hangingPunct="1">
                <a:defRPr/>
              </a:pPr>
              <a:endParaRPr lang="ru-RU" altLang="ru-RU" sz="1800" b="1" dirty="0">
                <a:solidFill>
                  <a:srgbClr val="990000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453661" y="1319981"/>
            <a:ext cx="7235783" cy="1348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Протягом 2024 року, для підвищення якості надання медичної допомоги жителям сільських територій, заклади охорони здоров’я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Вільнянської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 міської ради,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Новомиколаївської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,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Комишуваської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 селищних рад,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Новоолександрівської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,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Долинської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,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Широківської</a:t>
            </a:r>
            <a:r>
              <a:rPr lang="uk-UA" sz="14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 сільських рад отримали відповідний </a:t>
            </a:r>
            <a:r>
              <a:rPr lang="uk-UA" sz="1400" dirty="0" err="1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сантранспорт</a:t>
            </a:r>
            <a:r>
              <a:rPr lang="uk-UA" sz="1500" dirty="0">
                <a:solidFill>
                  <a:prstClr val="black"/>
                </a:solidFill>
                <a:ea typeface="Verdana" panose="020B0604030504040204" pitchFamily="34" charset="0"/>
                <a:cs typeface="Times New Roman"/>
              </a:rPr>
              <a:t>.</a:t>
            </a:r>
            <a:endParaRPr lang="ru-RU" sz="1500" dirty="0">
              <a:solidFill>
                <a:prstClr val="black"/>
              </a:solidFill>
              <a:ea typeface="Verdana" panose="020B0604030504040204" pitchFamily="34" charset="0"/>
              <a:cs typeface="Times New Roman"/>
            </a:endParaRPr>
          </a:p>
        </p:txBody>
      </p:sp>
      <p:pic>
        <p:nvPicPr>
          <p:cNvPr id="15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982052" cy="111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974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7438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AutoShape 12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399" name="AutoShape 14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400" name="AutoShape 16" descr="Ð ÐµÐ·ÑÐ»ÑÑÐ°Ñ Ð¿Ð¾ÑÑÐºÑ Ð·Ð¾Ð±ÑÐ°Ð¶ÐµÐ½Ñ Ð·Ð° Ð·Ð°Ð¿Ð¸ÑÐ¾Ð¼ &quot;Ð¾Ð·Ð´Ð¾ÑÐ¾Ð²Ð»ÐµÐ½Ð½Ñ ÑÐ° Ð²ÑÐ´Ð¿Ð¾ÑÐ¸Ð½ÐºÑ Ð´ÑÑÐµÐ¹ ÐÐ°Ð¿Ð¾ÑÑÐ·ÑÐºÐ¸Ð¹ ÑÐ°Ð¹Ð¾Ð½&quot;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59401" name="AutoShape 18" descr="ÐÐ¾Ð²âÑÐ·Ð°Ð½Ðµ Ð·Ð¾Ð±ÑÐ°Ð¶ÐµÐ½Ð½Ñ"/>
          <p:cNvSpPr>
            <a:spLocks noChangeAspect="1" noChangeArrowheads="1"/>
          </p:cNvSpPr>
          <p:nvPr/>
        </p:nvSpPr>
        <p:spPr bwMode="auto">
          <a:xfrm>
            <a:off x="207963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ru-RU" alt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2259343" y="1145334"/>
            <a:ext cx="6833769" cy="3856770"/>
            <a:chOff x="40214" y="-28102"/>
            <a:chExt cx="8230691" cy="858789"/>
          </a:xfrm>
          <a:scene3d>
            <a:camera prst="orthographicFront"/>
            <a:lightRig rig="flat" dir="t"/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864697" y="23585"/>
              <a:ext cx="7255361" cy="807102"/>
            </a:xfrm>
            <a:prstGeom prst="round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40214" y="-28102"/>
              <a:ext cx="8230691" cy="8256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eaLnBrk="1" hangingPunct="1">
                <a:defRPr/>
              </a:pPr>
              <a:endParaRPr lang="ru-RU" altLang="ru-RU" sz="1800" b="1" dirty="0">
                <a:solidFill>
                  <a:srgbClr val="990000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031067" y="1524381"/>
            <a:ext cx="58255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/>
              <a:t>З метою забезпечення лікарськими засобами та медичними виробами мешканців віддалених сіл, де відсутні стаціонарні аптеки, в Запорізькому районі функціонують 2 мобільних аптечних пункти, послугами яких зможуть скористатися жителі 10 населених пунктів району.</a:t>
            </a:r>
            <a:endParaRPr lang="ru-RU" sz="1600" dirty="0"/>
          </a:p>
          <a:p>
            <a:pPr algn="ctr"/>
            <a:r>
              <a:rPr lang="uk-UA" sz="1600" dirty="0"/>
              <a:t>Заклади забезпечені необхідними лікарськими засобами та виробами медичного призначення. Сформовані запаси лікарських засобів та медичних виробів не менше ніж на 1 місяць роботи, а також, запас харчових продуктів тривалого зберігання в умовах обмежених ресурсів для пацієнтів та працівників.</a:t>
            </a:r>
            <a:endParaRPr lang="ru-RU" sz="1600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1735441" y="415476"/>
            <a:ext cx="7315200" cy="655200"/>
            <a:chOff x="0" y="5365"/>
            <a:chExt cx="7315200" cy="6552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0" y="5365"/>
              <a:ext cx="7315200" cy="6552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31984" y="37349"/>
              <a:ext cx="7251232" cy="59123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6146" name="Picture 2" descr="У Запорізькій області запрацював перший мобільний аптечний пункт - Газета  МИ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29" y="1415017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Бізнес допомагає Кам'янському ліками та паливом - мер - Korrespondent.n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32" y="3385749"/>
            <a:ext cx="2560978" cy="1616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72395" y="550039"/>
            <a:ext cx="6082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ru-RU" sz="24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ЗАБЕЗПЕЧЕННЯ ЛІКАРСЬКИМИ ЗАСОБАМИ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305898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171933742"/>
              </p:ext>
            </p:extLst>
          </p:nvPr>
        </p:nvGraphicFramePr>
        <p:xfrm>
          <a:off x="2147774" y="131763"/>
          <a:ext cx="6996226" cy="837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2469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31763"/>
            <a:ext cx="1080319" cy="114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37727166"/>
              </p:ext>
            </p:extLst>
          </p:nvPr>
        </p:nvGraphicFramePr>
        <p:xfrm>
          <a:off x="3670298" y="3047999"/>
          <a:ext cx="5344357" cy="1955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92565991"/>
              </p:ext>
            </p:extLst>
          </p:nvPr>
        </p:nvGraphicFramePr>
        <p:xfrm>
          <a:off x="255374" y="1606378"/>
          <a:ext cx="5840625" cy="131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3228096" y="1045458"/>
            <a:ext cx="3542270" cy="322968"/>
            <a:chOff x="-3596792" y="-548547"/>
            <a:chExt cx="5207476" cy="109924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-3596792" y="-548547"/>
              <a:ext cx="5207476" cy="1099242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-3543131" y="-46210"/>
              <a:ext cx="5100155" cy="5804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500" b="1" kern="1200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ЗАХИСНІ СПОРУДИ</a:t>
              </a:r>
              <a:endParaRPr lang="uk-UA" sz="15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pic>
        <p:nvPicPr>
          <p:cNvPr id="5124" name="Picture 4" descr="Модульні укриття у Запоріжжі: де знайти та що з ними не так. Читайте на  UKR.NET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545" y="1631092"/>
            <a:ext cx="2559614" cy="134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уди запоріжани можуть поскаржитись в разі зачиненого укриття: рекомендації  • Локатор-Медіа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48" y="3097427"/>
            <a:ext cx="3018506" cy="186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86093368"/>
              </p:ext>
            </p:extLst>
          </p:nvPr>
        </p:nvGraphicFramePr>
        <p:xfrm>
          <a:off x="1677880" y="166456"/>
          <a:ext cx="7403977" cy="672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32656449"/>
              </p:ext>
            </p:extLst>
          </p:nvPr>
        </p:nvGraphicFramePr>
        <p:xfrm>
          <a:off x="1351006" y="984544"/>
          <a:ext cx="7537814" cy="439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513928824"/>
              </p:ext>
            </p:extLst>
          </p:nvPr>
        </p:nvGraphicFramePr>
        <p:xfrm>
          <a:off x="112713" y="1570038"/>
          <a:ext cx="5958573" cy="155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64518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5088"/>
            <a:ext cx="1131887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: скругленные углы 1"/>
          <p:cNvSpPr/>
          <p:nvPr/>
        </p:nvSpPr>
        <p:spPr>
          <a:xfrm>
            <a:off x="181231" y="3344562"/>
            <a:ext cx="4736758" cy="1622854"/>
          </a:xfrm>
          <a:prstGeom prst="roundRect">
            <a:avLst>
              <a:gd name="adj" fmla="val 11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цілодобовий режим роботи переведено чотири пункти незламності: один у </a:t>
            </a:r>
          </a:p>
          <a:p>
            <a:pPr algn="ctr"/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с.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Юрківка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три у с. Таврійське Таврійської територіальної громади Запорізького району Запорізької області. Решта пунктів незламності переведено у режим: готові до відкриття у разі необхідності.</a:t>
            </a:r>
            <a:endParaRPr lang="ru-RU" sz="15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146" name="Picture 2" descr="У Запоріжжі розгорнули Пункти незламності після атаки РФ: названо локації -  Запоріжжя Vgorode.u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744" y="1573427"/>
            <a:ext cx="2665359" cy="162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У Запоріжжі Пункти Незламності готові до роботи. ФОТО - Forpost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463" y="3270421"/>
            <a:ext cx="2657741" cy="17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1194486" y="1145059"/>
            <a:ext cx="7789280" cy="2050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Підготовка підприємств паливно-енергетичного комплексу, житлово-комунального господарства та об’єктів соціальної сфери до стабільної роботи в </a:t>
            </a:r>
            <a:r>
              <a:rPr lang="uk-UA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осiнньо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-зимовий період 2024/2025 року проводилась згідно запланованих показників, а саме до опалювального періоду було підготовлено:</a:t>
            </a:r>
            <a:endParaRPr lang="ru-RU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139 комунальних </a:t>
            </a:r>
            <a:r>
              <a:rPr lang="uk-UA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котелень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району;</a:t>
            </a:r>
            <a:endParaRPr lang="ru-RU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71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заклад охорони </a:t>
            </a:r>
            <a:r>
              <a:rPr lang="uk-UA" sz="14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здоров</a:t>
            </a:r>
            <a:r>
              <a:rPr lang="en-US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’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я;</a:t>
            </a:r>
            <a:endParaRPr lang="ru-RU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62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заклад</a:t>
            </a: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и</a:t>
            </a: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середньої освіти;</a:t>
            </a:r>
            <a:endParaRPr lang="ru-RU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</a:pPr>
            <a:r>
              <a:rPr lang="uk-UA" sz="14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27 дошкільних навчальних закладів</a:t>
            </a:r>
            <a:r>
              <a:rPr lang="uk-UA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.</a:t>
            </a:r>
            <a:endParaRPr lang="ru-RU" sz="12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96688" y="319909"/>
            <a:ext cx="8105810" cy="2498408"/>
            <a:chOff x="26677" y="-1908691"/>
            <a:chExt cx="8105810" cy="249840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728510" y="-1908691"/>
              <a:ext cx="7403977" cy="546489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uk-UA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ЖИТЛОВО-КОМУНАЛЬНЕ ГОСПОДАРСТВО</a:t>
              </a:r>
              <a:endPara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26677" y="96582"/>
              <a:ext cx="7350623" cy="4931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pic>
        <p:nvPicPr>
          <p:cNvPr id="5122" name="Picture 2" descr="До початку опалювального сезону Київтеплоенерго відремонтує обладнання  понад 180 котелень – КП &quot;КИЇВТЕПЛОЕНЕРГ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19" y="3312035"/>
            <a:ext cx="2932671" cy="176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Регіна Харченко розповіла, на скільки Запоріжжя вже готово до опалювального  сезону і коли встановлять перші когенераційні установки | ZPRZ.C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794" y="3352508"/>
            <a:ext cx="3061957" cy="172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2875"/>
            <a:ext cx="1131888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1598520" y="1092200"/>
            <a:ext cx="7342279" cy="11732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Протягом 2024 року було встановлено та введено в експлуатацію 9 блочно-модульних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котелень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у закладах освіти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Біленьківської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, Михайлівської та </a:t>
            </a:r>
            <a:r>
              <a:rPr lang="uk-UA" sz="15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Широківської</a:t>
            </a:r>
            <a:r>
              <a:rPr lang="uk-UA" sz="15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 громад, отриманих від «Міжнародної організації з міграції».</a:t>
            </a:r>
            <a:endParaRPr lang="ru-RU" sz="15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896688" y="319909"/>
            <a:ext cx="8105810" cy="2498408"/>
            <a:chOff x="26677" y="-1908691"/>
            <a:chExt cx="8105810" cy="249840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728510" y="-1908691"/>
              <a:ext cx="7403977" cy="546489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uk-UA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ЖИТЛОВО-КОМУНАЛЬНЕ ГОСПОДАРСТВО</a:t>
              </a:r>
              <a:endPara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sp>
          <p:nvSpPr>
            <p:cNvPr id="9" name="Скругленный прямоугольник 4"/>
            <p:cNvSpPr/>
            <p:nvPr/>
          </p:nvSpPr>
          <p:spPr>
            <a:xfrm>
              <a:off x="26677" y="96582"/>
              <a:ext cx="7350623" cy="49313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  <p:pic>
        <p:nvPicPr>
          <p:cNvPr id="10" name="Picture 3" descr="C:\Users\User\Downloads\Telegram Desktop\photo_2024-10-03_20-01-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88" y="2489190"/>
            <a:ext cx="2374842" cy="245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User\Downloads\Telegram Desktop\photo_2024-10-03_20-01-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18" y="2489189"/>
            <a:ext cx="2099696" cy="245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135" y="2489190"/>
            <a:ext cx="2010033" cy="2455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630799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презентация\фла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7" descr="C:\Users\2014-04\Desktop\Coat_of_Arms_of_Zaporiz'kyj_Ra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7" y="131763"/>
            <a:ext cx="993774" cy="103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Box 10"/>
          <p:cNvSpPr txBox="1">
            <a:spLocks noChangeArrowheads="1"/>
          </p:cNvSpPr>
          <p:nvPr/>
        </p:nvSpPr>
        <p:spPr bwMode="auto">
          <a:xfrm>
            <a:off x="0" y="2112963"/>
            <a:ext cx="850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2000"/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448366"/>
            <a:ext cx="45720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uk-UA" altLang="ru-RU" sz="3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ДЯКУЮ ЗА УВАГУ</a:t>
            </a:r>
          </a:p>
        </p:txBody>
      </p:sp>
    </p:spTree>
  </p:cSld>
  <p:clrMapOvr>
    <a:masterClrMapping/>
  </p:clrMapOvr>
  <p:transition/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vestInRivne_Style_1">
  <a:themeElements>
    <a:clrScheme name="InvestInRivne_Style_1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InvestInRivne_Style_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nvestInRivne_Style_1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vestInRivne_Style_1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vestInRivne_Style_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е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6518956</TotalTime>
  <Words>2812</Words>
  <Application>Microsoft Office PowerPoint</Application>
  <PresentationFormat>Экран (16:9)</PresentationFormat>
  <Paragraphs>185</Paragraphs>
  <Slides>43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45" baseType="lpstr">
      <vt:lpstr>InvestInRivne_Style_1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InvestInRivne Agency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Передумови створення</dc:title>
  <dc:creator>iir-2</dc:creator>
  <cp:lastModifiedBy>Пользователь Windows</cp:lastModifiedBy>
  <cp:revision>1794</cp:revision>
  <dcterms:created xsi:type="dcterms:W3CDTF">2005-04-27T08:24:36Z</dcterms:created>
  <dcterms:modified xsi:type="dcterms:W3CDTF">2025-02-07T12:32:34Z</dcterms:modified>
</cp:coreProperties>
</file>